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51" r:id="rId2"/>
    <p:sldId id="380" r:id="rId3"/>
    <p:sldId id="381" r:id="rId4"/>
    <p:sldId id="382" r:id="rId5"/>
    <p:sldId id="384" r:id="rId6"/>
    <p:sldId id="383" r:id="rId7"/>
    <p:sldId id="358" r:id="rId8"/>
    <p:sldId id="386" r:id="rId9"/>
    <p:sldId id="385" r:id="rId10"/>
    <p:sldId id="364" r:id="rId11"/>
    <p:sldId id="376" r:id="rId12"/>
    <p:sldId id="377" r:id="rId13"/>
    <p:sldId id="372" r:id="rId14"/>
    <p:sldId id="375" r:id="rId1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103" d="100"/>
          <a:sy n="103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778AF16-32BC-40B0-967B-D03E5C3264FD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DFD7398-0B17-4229-9164-03EA174A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F6474FC-FD06-41BA-9A28-970111C38699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8F30DD0-2665-48A0-83C6-88A677C393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F30DD0-2665-48A0-83C6-88A677C393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8EAC16-9A87-4625-9BCB-6F6213D7704C}" type="datetimeFigureOut">
              <a:rPr lang="en-US" smtClean="0"/>
              <a:pPr/>
              <a:t>8/6/2012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83C55C-9BE8-455E-B45D-0CA7B79CC4A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48600" cy="1524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Collecting and Preparing </a:t>
            </a:r>
            <a:r>
              <a:rPr lang="en-US" sz="4400" dirty="0" err="1" smtClean="0"/>
              <a:t>Microlepidoptera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18434" name="AutoShape 2" descr="data:image/jpg;base64,/9j/4AAQSkZJRgABAQAAAQABAAD/2wCEAAkGBhQSEBQUExQVFBUWFxUXFhYVFBgUFBgXFxcWFhQYFRUXHSYeGBokGhcVHy8gJScpLCwsFx4xNTAqNSYrLCkBCQoKDgwOGg8PGiwkHyQsLCwsKSwsLCwsLCwsLCwsLCwsLCkpKSwsLCwpLCwpLCwsLCwsLCksLCwsLCwsLCwsLP/AABEIALYBFAMBIgACEQEDEQH/xAAbAAABBQEBAAAAAAAAAAAAAAADAAECBQYEB//EAEoQAAEDAgMFBQMGCwUIAwAAAAEAAhEDEgQhMQUGIkFhE1FxgZEyofAHFCOxwdEVFkJTVGJygpLS4RczUqLxJCVEY2SywuI0c4P/xAAaAQEBAQEBAQEAAAAAAAAAAAAAAQIDBAUG/8QAJxEAAgIBBAEEAgMBAAAAAAAAAAECERMDEiFRMQRBYZFS8HGhsYH/2gAMAwEAAhEDEQA/APP7UrUW1K1foz5Ng7UrUW1K1UWDtStRbUrUFgrUrUW1K1Ulg7UrUS1K1ADtSsRLUrUAO1K1EtStUKDtSLUS1K1ACtStRbUrUKCtTWotqRagBWprUW1MWoAVqVqJalCUWwVqVqJCaFKFg7U1qJalClFsFalaiQmhSi2DtStRITQlFsHaowiwmIWaNWCsSRISWdos77UrUWxPYu9nnBWpWowYlYlkBWpWotiexABtStRrUrUAGEoRrErEAG1K1GtSsQArUrUW1KxLKCtTWo1qZwgSdFLKCtStXZhcHf8Alsb+0SPqaUsTgrD7THdWukff7lyWtpt0pI1skldHFCaEYsTWLrZkFamhFtSsVAGE0IxYmtQAYShFtTFqADCUIpamtQoKE0IpamLVAChKES1NaoUHCjCLamLVCg4TKZCSFLaxK1FtT2pZyA2J7UW1KxWwCtStRbU9qpANqVqNalaoUDalajWJWqgFalai2pWKAFalai2ob3AED+nvWJzUI7majFydINhMCXnuHf8ActBgtiMHIHqc1wbPrN0BLjllTY55HSQIWiwlI5fR1tPyuzYP8zgvzvqNfV1Xzwuj6OnpxgidLZje4eiK/Y7TqAfEBdNGqBqwjTWvTHj+WuijVafyfCK7D/5LxbGd7M1tDdNrhw8J6aeYWUxeBdTda4QfcfBerDDTPBV/ddTd9RKq9s7vsqszc5h/JNSm4AH9oCF9D0vq56T2zdx/w8+roxkrXk82LU1q7MXgzTeWuiRzBkHuIPMFAtX6FSTVo+c1QG1NajWprVbAEtTWo1qAanEe4arMpqPkqi2K1MWoozTWrSdkA2pi1GtTFqoA2prUYtUbVCgrU1qLamtQoK1JTsSUBcliVqm8qTW5Lz5eaG0FalajWJWrtZmgVqVqNalarYoDantRbUrUsUBsStRrUrEstArUrEWxaDdGjRLy+oA/s3M7RjwC3sassvAjVj7CehXLV1VpR3M1CG50ZktXFhcPfxEwTnpJ8M1td4d2uyxFRocBJJaIhoBJLQY0EECR17lR4DZNYG2pTc2STc3iY4TOT25esHovna/qNPVS2v8A4enT05Qu0RwezHvgBziD3k2j91v3K/we5rnQXPjWbcOCR3ZuaJV1sjDEuc2RT7MNLruENkGNfD3roxW9dCg3g+kdHtONtOf1TBL/AN0HxC8La9jujlwe4gJaDVr6GYZTYOhGseGfinFPCYQkuquxLgHAtJpuYDOrnEBjTpznXIqFKhj8cNOzpEavmnTjpTEuqfvEg9wVzs3cnD0YdVJxD2jK4RTb0bTHCB4ysP5NGY/HCh2guwtFzDGTWWuHeQ94Af5hvRWuz6bK7j81xAB1NJ4fTe3pDHCRpnBHVaTHUMPiBZUYx4GgBbcP2S0y3yWQ2p8m7hxYSpdBuFOobXNP6j8oP8J6lKRCj3w2e9j2mo2HGYcILXAa5tAkjqJ6rOWLVu29VZ9BjqPatB9mrwVRyllWM/P+Jdeyd28HXqg06jnNIzoOIZWbmOJpOT2gTp6r6Xp/VR04bZWefU0nKVow5amtV3vFu8/CVLXZsM2PHsuE+4jmOSqixfSjNSVo8ri06ZzVGqufk6J9/KcsyrPEU8pGRGn9VUPqE1RIgmfAxnPXVefXZ20juYMpzRbUGo+AZ5jJdFJuS66c74MTj7kC1MWoxamLV2s5gC1MWo9qiWpYAWpi1HtUS1LAG1JFsSUsFhWdn4a+ifDPyQ8RkRJmeh1KnRdAE6+a+G9Vb7s9ezgKXZ+fkm1PvTVG8Xp5pnnT+q1L1HyRafwHYFOxRpd0j3rpZTnuXr0vUw8NnOWm+gFiVi6ew6hLseo9V6M+n+S+zOOXRz2pWLo7LqPUKJA7x6hM0PyX2McugNi5NmbbOHxNV9oe0tdScwmA5rmkESPI+S7hVGsrL46hUbU0Lgal0gEiMunivL6mcZRSs7aUWmbGtv7WdSYHUqbj+cqBxdwi0i4mCJ96qa++WJ1DmsDuEhjWjh1iXA8wCtNsrYNKvslj33A06tYznpmSIOQmAfJYvE4VgaZ1kWjke+fJfPjFM7tmi3O2fUxxqVHVoe0hxc6l21xddJ0y9n3r0DdndY06xq1XsrENABNAMcHSIdcRJyBGqzvyNiPnHgzuHN/evTWEaSPULnPh0aRXbf22zDUH1ah4WCTGpPJo6leWHbNTaOB2hXqufT7AU+xp032saHEyXR7ToHNab5V8JXrYajToU31Lnlz7Gl0BoFsgaSXf5Vm90938QzZu0qb6NRr6jKVjTTcC4gvm0RnyUVVZTzvANd2zPpKgl7QeLkXAFep198nbM2m7CVXPq4cWWveZqNuaDrzzPmsPh90cW17ScLWyc0/3L/8AEOi0fyp7u1620ar6dCrUYW0+JlNzhNgBggLbabB67XwdHE0x2jWVGEAiRORzBadR4hebO3NrUyWxhWwfyqtW4cwZDoDojMQtV8mRrfMWMrtex9MlsPaWut1aSDnzK076Zk6+19gXO64IeQY/bhpUqmFxA7Ymo11/aucBABMF89+oInMFUjmDln6fYSvQN5mvIc2rJcHBwAaLSy60GXNy4i3Q81gqHENM+7mvo+ilV8nHXXCOaqcstVT1x9NM8tOfLLuzVzjMM7kI8jzVTiH8bcs87p5W8/D+i7681Rz048ksTdbxd40g88/cu+m3qPAKtfUuOXeBkM4kZ+v1K1oYUjQEdITSncizjwK1RLV0OpHuPoVF7IEnIdV7NyPPQAtUS1NUxAGmaCMb9q4P1OmnVmscgxaolqm2oCVK1dVNPwzNMDaki2J1qyHK5xccpLQM/geXqummAPiOunNBwb4DgYbJk89USpkSbgBBIE5/Wvyr6R9I6X1wTp6fGadlSmeZHkDy8fFczNDJEiZz5eSiJIe0EC4R6QQZ8UBaUalKSTdaCJ09/crWlisGNTWHXg+oqW7WMpMpMZUdTDgLZc4a3EzPPWfNVFKhGHrsNSmS59Msio08LXO1Mz5LfCBc08dgiJvr2yBNtOPCZ1QsTjsH+RUqnTUMH29yFhNvt7PsXhv93TY12UNLW2zIPXX1WVDyAWlwIa485ExE/Ulx9il+cdQuPG8cgYB0BtUqmJoOkCo8HhiQ3zn0WZZXIbrHFHX07sz6rrdjeCmMpa53vIOZ5jM5dVbQstRi6OQvfyA4RJJ1iDoBl5qxwGMw7Zms+2eEBoyA0JM986LKYvFXPfGWZIAOQuMkNOjREegVxhXtZXoVZbYymA9pcDLrXAkt8SO9OGWzT4rbeGtLXVS4OBlrmAa/rAyPIrJbzVKPafQvc4G4kOaBByiI5QTrOnNbGhtHC1Bc9lEGHAl1joAa0A59xPvPcsfvFaXNe2JjiDTNtobExnnmTPMnz1F14FWQ3Z3uOCDwKbHmqBBcJtgnSQROa1TPlSdr8zoe/wDlWDqBpLJ0DpPuMrUVNt4ButDEHwqN8tf9Vt0+WT+C3PyouJ/+JQ9T172dPeOqX9qP/SUfX/06+5Urd4tnWXdliIzkdo2Qc8tNfdmE1DePZz3WijigYJzeweXP39yztQ5Lz+1H/o6Pr4f8v4hO35UBzwdL+IeP5vyWdqbz7MBINLFmO57PthEdvBs0NDuzxMGNHsmeY8R6a5ptiOTQO+VNvPCU/J46/wDK6e8IVX5TKUk/MmT/APbl6dmqTDbf2bUmGYoEd7qcxnMeH2qL9s7Om2zFZzBJp28465+Cu1DkZ++HbOYIFKmKhcLnl4aC5jnNMNktkSOWXNaLD1MJYQ2rRbcSYNI3A6+1bofqhYajTpuxTDTaWsLme3BMcUmdOXvXouzcBhG5mlSYACM4c8ggkl2eQ9nJYaRtmY2w5jHgsqse3nDTlOsA9FTbcwVEvpGlVpy8kG0ODQ0skuOXQ6Kw27sVwdiuzFLic11ESwcJqGWsJgAgRI7lx71bJp0qVEsaGk9mH/tmkJkjL2p9c5ygkkRHGzDAUT9IwEEcJHEesx6haLBYGjImvSn9l5HTOFlm4aLDEwxxeMjxcZByzOrc+i1tTZDa2Kwr6bGmlee3yYBHARc0mYicuSUisHtGhTaJFSmf3D/oc49/cqOs/iIubGeY055yrrA7tENe2swNf2lSyXNgstBbxN5Ze8rM4nCOh+Qm4RBGbTOnTRZa58mCZpTMuHv7ueSi3DgkS5rQc5J5Z+iljKYNMdnBc3ItMB+ZE65cyjfg8Pqy0AUg2jJEZkMYKkCfaLrsuh7krgHFVyBzmcsj8dwSZiD3+88syouE1CGicoYAdT0TU6MjLUAzOR8e7VPBC+ZXpgAOe2YE5uKSqKmEMNgZ28WQGcn7ISVv5BFjSWkicoEAEzn90+nVQxLy4DORGZ0j711MxxFBlOlk53E90hrWgPhhmJGp59/cqinhnGLi6Tnwg6HMDOPUoolLXZ+Ce8XMuOnEGEkk5RHj9Sm3FM0BOWWkHLpor/dPG16OHFtwEujhJBIfUi52ggzn0WS7EXOz1J7hrMo0CzpU3OFzS7wAM8xlCFU2rEg1XnlBLjPvXZs1uQjQdTyPOFS4jDNJBnT1WQdD63dp4HxQalTnn1Px5Loo03WiG5RGfXmPcgOcST4fV3+hSkgI0hbdcZygQeepmYy+1QJAOpI1B0U3OIInnkIHrHohYh8npz015J5FBmNz1RHVJyuJ9fQe8+S66tEClm2CTqYugFw05d0clxU8Nxt8tPPvWQdnYugBpc7IkgSI7yf3RPgo7dwlSkwG9zmOJbzbJi4gtOY9r3q63ZontHVDm1jTm72YIgl2eY92R6p9/dr06zcOxjSA0Oc59trSbWgWDIlvXQzlzXSBUZvD0pbnnn7hBCv959nND6cAZ0mnIQPacNI7gPRVeHpDsXHMQWQPGe/wC3GDaa2AqivUkSCy0WECTDTmQ4ZD0810bIZ2psxn4ErOsbeMQzigXRMRPdnoqzcvDtfjGtLZDiBmJBPn1V5SaXbGxEnIVKZjr2jPvVXuE3/eNLkJJJ8GuU8opldrUQ3FVmwcqtQR4PcFrdvbNZ+BcI8NAcaz5cBmZD4k/uhPjtjYapVxL3VHte2tXloYXAfSua2XAQJR9qOnYtAcm1svSr94RTT4OkoONNnN8mGz2VH1w5jXfQVIkTB0nxzVTSwsVaXCDL2y2Mj081pvkeyxTv2Hf9wXb8oGEDNoUnxcKrmukOuBghsZaaadVu+Wjn7mc3goEYplrBRFjHQDcJ482yZzLYgaKxw27FdwaXl7C+SJpucHEAOkR6ou3MI2njWNdUYbzh3gWnIitEGcwRM+C9LDGNZTFFwDQXS8kkk9m+SJPjJ5H0XOzTPGNpbUbRqPpuxLw9hLXN7BwMjlmqvEtNgLXl9MOYfZLdZPlzy5qe+eED8fiH5m6oTPfMFd4qMdstgLRe1zBcMnW8YhwOom2D/WdvwRFXWxLCCW1CTEZsjkSR5nJWBxfZMa59VzARw/RFwJESJ8/eqU07bT0MyOkHl1Ws3pwba2DwQm5wvmzlLaZ6p7hlMcd2jpp1C8REmnb3mI8pXG7EhroJOWXs+R967NiYItpYhjWum6mZIzDbKodl1yz6FcmMwdrnyHSHHlllIPLVRrkyFxFG1oc95AMgHsz0mMs9dFz4Qh4AD4kAHgmNBHXUifFX+KxTn4QtLci2kGkgGAGU5juJtHqqDAu7LMawWgCfahwaY55wY0MeKiYRHFEMNoeHWnkyJ1g5jxy5I2HcYmeXIen2qy3owlLthYZBYDeARcSXEl0j2pJBPfpkAAHD4UnD3AHhvu8LhbI8z6qPwDhdVJOvqEkEunNJSgXWwMARQrVQeOoKjaTdcmNPa1XAj2WM7TzPggMxjy6ykRbdAeXGHagHI55RmrjdPZPaYe+sCGAPo0WZ21DUqS8vjWHWCNDYdVyV9361Sq8Movi9wyYYHE49/cQunFhm73BwtZ1Jr7qYh1RubHOn6V8nJw5gjMlebbSx1QVnyWwHOEAEaE8pXrXyf03UcI1lRrmkOfItzH01Qie7IgrzbG7pYp1aoRQeQXPjJoGru8qcWCey/YDjwiDGREm5w9o65jTxVdXfOY1EDQ816BsDdZz8Gxrxa4h7SC0G36WqQT5Fvqslh91MS65pp2gmby5mUDSA6czkue3kE30h80ba2SWiXRxAmdAeXXy5LPB/CSJPj6r07YmxIwIHZkVDSgyBBcWxmeRkrBfi7Wa08LZyy7Smdc4gO6FWihMdTbUANKSGU2vPc1xABA/wAxlUmOc51BxaRENnizEuE5eIWq2NjaLcBWYTa+pTdxEQwn6SwdoRA5DMxwrEbQwb2uczhMtY/J7XQ1xEEFp1z01WlHkpphs+o7D/OHEBjnG1mdwBMGZ0Ej2eoPNcdOtJgfcddPtWj2uD2DQBAIFwygQZEHXT7FQP2U9wDmubFzWxe0uBdaAbZmMxyXNxshc7JwwcWteYZq5uVsAZXA5HzyGsSFyb34um6q1tNwIaxo1niIuOmmvuWn2X8nhexxfdwgQxx4SIkl1uvgs7v9ukcMynW4WhxttAgg2kgNA1ADVYeQcFCqBTdmPycte+SFscJWJw1XhzvcTdGnCQQW5zmfIlYDZ89m60SLmg5ZychC3uH2dFGqBALaoFj2vmD2YMQRIz5ytSVFOXAt/wB0Yo5Re33PpZdMiqjckxj6Xj7rXK42XUnZOKpuDmue4EEtdEBzJMx+qVX7oPpjE0uEmo2rUFS0Fxsa0yYHUgZdVfZkIbR2xTo4nFgPaHOxFeGuZMgvJAMkeOfoZSxjv90Uh/zSfLjGfn9apNuUWnbz+2BFJ+JvIdLZpPdM94EEq4x7ydmU2NY6b6r28J/u2uknPpPoq/COkpWkjs+SzEBuJcXGAKbpMTo4cl37/up9thjTJMakSATc3Md094hU3yXYm3El0EtDHSQJ1c2F172sqOxFFoY2pDzAp0o4bmmHNkk8xoFH5MANu4gVcTTva4NApAlxc5zW9rmWkySIdHNei18A62m0FjAIHZtH921zHe08ky4g/AzWE3rqPFWnE2llNkPAaWW12OgAyYkjU6ExlktqcCatQEXBjX2Zu/vHgOcTkBw8J8fALJWec73N7PHVwx5AY5tkWnUCeWfNcGJYfwc1/e9gutzDrqoi7lIExoY6Z6jefddz69V4LWF5EtFOq8Q1jYgsYeeazW0L6eGZQedHgWgmCQ6qWkCP1uY5+IG78GUijrsluuoBzjXw5aLW7Y2g19LDtZkWhjXRqeBvf5LObSwnZnpEEQciMwOIZ+SusPs/tKdMh4AABOruIibQB8ZqWaa4O/caq51TEB5LuFg5DQVwOnNVm8lJzatfiza4DKI4mguyjvV3sfZfzc1n3h9zAQAHMcDTueZDuRGUj7F0bb3Sc57y55FwaXAU31IIY2OJukdeS1uV8mGmcOztnl2yqtQ/k0ZEZHhYyD1k3+7uWNwxdTxTWtJgC4Tnk9su8ci9etbG2XOzX4a5pimabnjSQHSRplosFtvd19GtSdcTc2o2TScwCxsgam7Kc/NE0K5O/e+m19RgbIAoucP2riZz/aQN1yPmzj2Ye6+qJOZj6L8nnk4x4q5xGxjiA0g2kXtFrQ8lpeS7huGWgnp1U9293qlK6mx4kOqPuPCQCKWRpyQDI71G1Qpnmckc/j0SWjr7pVZgNc4CcxTHef1s0kuJTWbMxlOnRw9Fhc+pSo08U5toGVRkiHuMXA1QeWmuSotp4e9tSqRWplnaPNjqQuHOZB0LT6nVc+E2/iOD/aixjWta2n2ji1trQ3nOUA5RGcaKj21hTY6KgqE8m9oTBOQJcczn3Qs2r8lOBm+uNERiaotJIh0AE56AQhO3oxLjLqszkSWsPvtXG7Z72i5zYExnEz4artbu5WtLi0Nj8lzmtef2WEye/wAF1tA66e/W0KYtbiqoA/wvEd+o18Vyu3qxZdcaz577o0iJjXQR3QhnYlXm0fxN+9M3Y9Tub/G371LiOD0Dc7aGIexlaatWoLxx4p3Z5y3OkWEDIjn1XZtjF/ROcW0BUaTkK4dUPA/OQ0GZAy10VLu1s+kKTO2xNOkAHh1K5/FJMOcab4mCNIyaJB1Qtp4TDZDDCiXEkOce0ZaDkCC55BzgefJcXJORpIvd3tq1qeFFMMp2upNaS6qWSOM/4e95ylYPazG0sYBDQwWy1r3PYAeIgOtmLs4AMSr7Z+ADqby4l+TrG3NpMaXO9uLYeMieHLh1zXHR2E44ltN9peWNgObaDwRBgAjq7XLPVbTirFMNtDeM1nsD7RTABbJeWvjITLZgdRyK1GG3ffVphxrUWRVA0qGSwUyWcIF0ZAnvVVtzZIoU6Qf2biXuLXMsqgtg52ubMZDhMEZZTko4TEuaajhUtbI9miwOdOTiAWZCQPOSsN34FJLk9E+dPNJs4guubBsa611xtDmk6tj6iqzeTFUK7DRxDHPa17W3drBYXA2uHCS0RAn9ZZ0bxln0balXs2udYLGNcGl0htxabQDyC6DvzU4AHVLGiLS2m67KJqOdTJc7TORoFz3C0iz2bulh6bmup0nkBxJDqpcCQDafYiBkZ6hGr0zUe51p4MUHGahLRwsg2wAXSRnqqtm/lRrWtZfTjmw0mE+MUly/ji95rEgy+rddc0EQ2mMoYBPD/RNzZLRrfwk6oa1JzGRnaDUbmCXahxyMNmOWfdKq9nbBFKu+o1jWGxjRZAAyLnEEd8jxACr6G3Re2qcS8PFMtdc0unJzwwlrRzFs2wJGo05MNt+1reLENIzgVgZdlmX2+zFwttykREKXL34LaRY4zZgr4m8dk6B2Z7S3N5kN4yCYEREzrCqMTs/Fue13YsIpgi3tZGbpc1wMc+7vCc7bbc5x7clzg93+02yQZzLaYPvXS3eoAEAP5nirXkkkTmWytblXH7/ZlSTZ27Ow9Um40KNFoOZYWiWljpugyCHBmnVd2DczDVn1alRs2cbSfZNzA5zJ0bc4CMxxDNULN5HCfagmYDo+xAxePo1ZvZUzYWAyHEAlpyk97W+gWNxrdHsv/lApuNEG0BrXU+I+1c5/stIdERmQf1Vf0cK9jnQGWw0MbxcMAgn2tTOqyGN2th67LHvxDRcHeyx2Y5GXZ/YrYbxYZ0n5xXE8jTEeVoyTIXjssX16pqmmGU5sDyeKPaLQCbtclkd9cFUikXNoth/CWnMczz0y1V9SxuGkkYuCRBLqZmO4nJcLN1ME4ANxLcnEgB2WeohzzA0yUypFqzO7bc+wtrYZoDgWsdScXtIhxFQGTOYk6RGit9jYPDOoUXPFWk5jGNBaWgPMS54HZOJzMSTGQVy7cOgRLKhaYNr2lxLZES03qWH3OLBTHzqseyDm04loaHe0GgHKVc8K5Dg/YltLZ57Oo0OxFOKepsLHSHZZ0hOUaHmFnKm367KYrW42oy24nsg2mAZaLqgpwM4WkqbuVYIGIe6RBvLjlEc5VbiNz6xbaKkNkuAbVexodMyG2wDIBy7gqteA2M5u1xHYCuamJbSzl3Bw263FtMhp8YWU2nvH84sZOJcWueQ59s2lkWtDRkTmcxotbht0MRSp2McS3PhNaRxe0AC2IP3LgxW7PzlofSp3Wuc11z7Te2GuHELoP+HlpkukNSLTl0Za5ohRqV6f0d1YHMt4+zIBc8i4ltou1lxHvUPxmNRz4diqbhm1hqcJac+ExPs8QlCq7s4lpn5uDlEAkiPAfGZQhszEMaW/NsjE/RuN0C0TnBMSPNMsA0dDcRjXZtbjSDoQKkEd44dElwswdZogYeoAOQYQEljJ+/rKaQbnYMf8Y3+Kn/MiN3XwQ/4xn8VJYdo+JH2KRju9657H+RyyLo2j91sAczjG/wAdPXpATVd2cA4gux0kQJL2HITAnuElYoVR19U/bD4JTHLtjJ8G4G72zog4uf3mfY1CO7Oy/wBKP8Q+xqxoqD4zUhWEaH48kxvtjIujXHdvZWpxTz+8T/4JfgHZI/4mr5F3fPJiyV/T49Eg/omyX5MZfhGrobF2SyYxFbPWLxPLS1dFmywG/T1pY0ta4NddaSXFpNuYknVY4fslN5FNjflv7JlfSNOcFsrnVxBzn2f/AFEjxRmfgdvKsfIj7Vk/3Uwqju+PRHBv3f2Mr6RsRi9kj8iufX+dP+Edk/max8Z/nWOvHd8eicVOizjXz9kyPpGx/DGyv0er8f8A6IdLamy2TGFqmczLpz86hWU7bp9X3JCr3j3Jj/n7Llfwa/8AGLZ36G71H8yf8Z9n/oR9W/esaax5BLtj3JiRMjNmd68B+hf9qb8bsD+hD/J9yxpxB7vrUTiPD3q4kXLI2Z3vwXLAj/J/KoHfHC8sBT8y3+RZAYj4g/eouxB+P9UxRJlkbH8csP8AoFP1b/InG+dD9Bperf5FjDV6+5I1B3n0CuKPQyyNl+OtHlgaXq3+RON+WDTB0v4h/IsUag6/UmNXyTDHoZZG3HygxphaY8Hfc1L+0V36PT/jP8qw4ruHxKRxDlcMei5Z9m0Pyj1PzFP+IpO+Uir+YZ/EViXVup65fUoisfgBXDHoZJ9m2/tGq/mWep+9Awm/TqQIbQYAXOeczm5x4jqsca3xCcYj4hXEhkkbpvykO54ceTyPsKmPlLbzoHyePtasC6uVA1CmGJcsj0X+0ql+Zf6tTLzk1/D0STBEuWR1mOqaQoDP4+9T7M8x9S2cRCFGQpEZwnBHeUAgUwPx8FTaBzn1U4byn1ClgEfjNOEW9oGh8SZTlvd71ncAQenFTop9nGpHkCoE+Hv+5Xhgl22Wibtj3JTPMfHimBQhPtSmFUoYPTzUg1KBLtikah5qMD4lNEcwgJF5UQ5IjwSgclQNdzSLko6hNAlAPemuUpTT19AgGcfgpvNTPxkolWwQITx4J0rvgqlIlqYqU+CYoCMJrPjRSt5ponv+xARtTQkWFOR4q2UYNUC5FLFE01bANJTFPoklgMAfVOwTn4z5dySS5tlH7LPkpwecJJKWQYiOQTlhiU6SBkWnNO5OkgGgJHp8ZpJIBg3r7gphufv96SSjAx1SYJ5/HwUkkBJtPLqk5olMkpYJWnJRdR9OSSSWEIwDCmafvSSRgiWJnN5JJKgZucxyj6/6pjl7gnST3KNr3JjlPokkqBnnKeqi5+gSSVQC06BcCQQAM+vPp0Qyz7fj3pJLKfJaJU8OXAwYiOffkouo5ecJJK27FEbI7lNtHVJJLFAXADme/wCM0kkl0QP/2Q=="/>
          <p:cNvSpPr>
            <a:spLocks noChangeAspect="1" noChangeArrowheads="1"/>
          </p:cNvSpPr>
          <p:nvPr/>
        </p:nvSpPr>
        <p:spPr bwMode="auto">
          <a:xfrm>
            <a:off x="77788" y="-839788"/>
            <a:ext cx="262890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g;base64,/9j/4AAQSkZJRgABAQAAAQABAAD/2wCEAAkGBhQSEBQUExQVFBUWFxUXFhYVFBgUFBgXFxcWFhQYFRUXHSYeGBokGhcVHy8gJScpLCwsFx4xNTAqNSYrLCkBCQoKDgwOGg8PGiwkHyQsLCwsKSwsLCwsLCwsLCwsLCwsLCkpKSwsLCwpLCwpLCwsLCwsLCksLCwsLCwsLCwsLP/AABEIALYBFAMBIgACEQEDEQH/xAAbAAABBQEBAAAAAAAAAAAAAAADAAECBQYEB//EAEoQAAEDAgMFBQMGCwUIAwAAAAEAAhEDEgQhMQUGIkFhE1FxgZEyofAHFCOxwdEVFkJTVGJygpLS4RczUqLxJCVEY2SywuI0c4P/xAAaAQEBAQEBAQEAAAAAAAAAAAAAAQIDBAUG/8QAJxEAAgIBBAEEAgMBAAAAAAAAAAECERMDEiFRMQRBYZFS8HGhsYH/2gAMAwEAAhEDEQA/APP7UrUW1K1foz5Ng7UrUW1K1UWDtStRbUrUFgrUrUW1K1Ulg7UrUS1K1ADtSsRLUrUAO1K1EtStUKDtSLUS1K1ACtStRbUrUKCtTWotqRagBWprUW1MWoAVqVqJalCUWwVqVqJCaFKFg7U1qJalClFsFalaiQmhSi2DtStRITQlFsHaowiwmIWaNWCsSRISWdos77UrUWxPYu9nnBWpWowYlYlkBWpWotiexABtStRrUrUAGEoRrErEAG1K1GtSsQArUrUW1KxLKCtTWo1qZwgSdFLKCtStXZhcHf8Alsb+0SPqaUsTgrD7THdWukff7lyWtpt0pI1skldHFCaEYsTWLrZkFamhFtSsVAGE0IxYmtQAYShFtTFqADCUIpamtQoKE0IpamLVAChKES1NaoUHCjCLamLVCg4TKZCSFLaxK1FtT2pZyA2J7UW1KxWwCtStRbU9qpANqVqNalaoUDalajWJWqgFalai2pWKAFalai2ob3AED+nvWJzUI7majFydINhMCXnuHf8ActBgtiMHIHqc1wbPrN0BLjllTY55HSQIWiwlI5fR1tPyuzYP8zgvzvqNfV1Xzwuj6OnpxgidLZje4eiK/Y7TqAfEBdNGqBqwjTWvTHj+WuijVafyfCK7D/5LxbGd7M1tDdNrhw8J6aeYWUxeBdTda4QfcfBerDDTPBV/ddTd9RKq9s7vsqszc5h/JNSm4AH9oCF9D0vq56T2zdx/w8+roxkrXk82LU1q7MXgzTeWuiRzBkHuIPMFAtX6FSTVo+c1QG1NajWprVbAEtTWo1qAanEe4arMpqPkqi2K1MWoozTWrSdkA2pi1GtTFqoA2prUYtUbVCgrU1qLamtQoK1JTsSUBcliVqm8qTW5Lz5eaG0FalajWJWrtZmgVqVqNalarYoDantRbUrUsUBsStRrUrEstArUrEWxaDdGjRLy+oA/s3M7RjwC3sassvAjVj7CehXLV1VpR3M1CG50ZktXFhcPfxEwTnpJ8M1td4d2uyxFRocBJJaIhoBJLQY0EECR17lR4DZNYG2pTc2STc3iY4TOT25esHovna/qNPVS2v8A4enT05Qu0RwezHvgBziD3k2j91v3K/we5rnQXPjWbcOCR3ZuaJV1sjDEuc2RT7MNLruENkGNfD3roxW9dCg3g+kdHtONtOf1TBL/AN0HxC8La9jujlwe4gJaDVr6GYZTYOhGseGfinFPCYQkuquxLgHAtJpuYDOrnEBjTpznXIqFKhj8cNOzpEavmnTjpTEuqfvEg9wVzs3cnD0YdVJxD2jK4RTb0bTHCB4ysP5NGY/HCh2guwtFzDGTWWuHeQ94Af5hvRWuz6bK7j81xAB1NJ4fTe3pDHCRpnBHVaTHUMPiBZUYx4GgBbcP2S0y3yWQ2p8m7hxYSpdBuFOobXNP6j8oP8J6lKRCj3w2e9j2mo2HGYcILXAa5tAkjqJ6rOWLVu29VZ9BjqPatB9mrwVRyllWM/P+Jdeyd28HXqg06jnNIzoOIZWbmOJpOT2gTp6r6Xp/VR04bZWefU0nKVow5amtV3vFu8/CVLXZsM2PHsuE+4jmOSqixfSjNSVo8ri06ZzVGqufk6J9/KcsyrPEU8pGRGn9VUPqE1RIgmfAxnPXVefXZ20juYMpzRbUGo+AZ5jJdFJuS66c74MTj7kC1MWoxamLV2s5gC1MWo9qiWpYAWpi1HtUS1LAG1JFsSUsFhWdn4a+ifDPyQ8RkRJmeh1KnRdAE6+a+G9Vb7s9ezgKXZ+fkm1PvTVG8Xp5pnnT+q1L1HyRafwHYFOxRpd0j3rpZTnuXr0vUw8NnOWm+gFiVi6ew6hLseo9V6M+n+S+zOOXRz2pWLo7LqPUKJA7x6hM0PyX2McugNi5NmbbOHxNV9oe0tdScwmA5rmkESPI+S7hVGsrL46hUbU0Lgal0gEiMunivL6mcZRSs7aUWmbGtv7WdSYHUqbj+cqBxdwi0i4mCJ96qa++WJ1DmsDuEhjWjh1iXA8wCtNsrYNKvslj33A06tYznpmSIOQmAfJYvE4VgaZ1kWjke+fJfPjFM7tmi3O2fUxxqVHVoe0hxc6l21xddJ0y9n3r0DdndY06xq1XsrENABNAMcHSIdcRJyBGqzvyNiPnHgzuHN/evTWEaSPULnPh0aRXbf22zDUH1ah4WCTGpPJo6leWHbNTaOB2hXqufT7AU+xp032saHEyXR7ToHNab5V8JXrYajToU31Lnlz7Gl0BoFsgaSXf5Vm90938QzZu0qb6NRr6jKVjTTcC4gvm0RnyUVVZTzvANd2zPpKgl7QeLkXAFep198nbM2m7CVXPq4cWWveZqNuaDrzzPmsPh90cW17ScLWyc0/3L/8AEOi0fyp7u1620ar6dCrUYW0+JlNzhNgBggLbabB67XwdHE0x2jWVGEAiRORzBadR4hebO3NrUyWxhWwfyqtW4cwZDoDojMQtV8mRrfMWMrtex9MlsPaWut1aSDnzK076Zk6+19gXO64IeQY/bhpUqmFxA7Ymo11/aucBABMF89+oInMFUjmDln6fYSvQN5mvIc2rJcHBwAaLSy60GXNy4i3Q81gqHENM+7mvo+ilV8nHXXCOaqcstVT1x9NM8tOfLLuzVzjMM7kI8jzVTiH8bcs87p5W8/D+i7681Rz048ksTdbxd40g88/cu+m3qPAKtfUuOXeBkM4kZ+v1K1oYUjQEdITSncizjwK1RLV0OpHuPoVF7IEnIdV7NyPPQAtUS1NUxAGmaCMb9q4P1OmnVmscgxaolqm2oCVK1dVNPwzNMDaki2J1qyHK5xccpLQM/geXqummAPiOunNBwb4DgYbJk89USpkSbgBBIE5/Wvyr6R9I6X1wTp6fGadlSmeZHkDy8fFczNDJEiZz5eSiJIe0EC4R6QQZ8UBaUalKSTdaCJ09/crWlisGNTWHXg+oqW7WMpMpMZUdTDgLZc4a3EzPPWfNVFKhGHrsNSmS59Msio08LXO1Mz5LfCBc08dgiJvr2yBNtOPCZ1QsTjsH+RUqnTUMH29yFhNvt7PsXhv93TY12UNLW2zIPXX1WVDyAWlwIa485ExE/Ulx9il+cdQuPG8cgYB0BtUqmJoOkCo8HhiQ3zn0WZZXIbrHFHX07sz6rrdjeCmMpa53vIOZ5jM5dVbQstRi6OQvfyA4RJJ1iDoBl5qxwGMw7Zms+2eEBoyA0JM986LKYvFXPfGWZIAOQuMkNOjREegVxhXtZXoVZbYymA9pcDLrXAkt8SO9OGWzT4rbeGtLXVS4OBlrmAa/rAyPIrJbzVKPafQvc4G4kOaBByiI5QTrOnNbGhtHC1Bc9lEGHAl1joAa0A59xPvPcsfvFaXNe2JjiDTNtobExnnmTPMnz1F14FWQ3Z3uOCDwKbHmqBBcJtgnSQROa1TPlSdr8zoe/wDlWDqBpLJ0DpPuMrUVNt4ButDEHwqN8tf9Vt0+WT+C3PyouJ/+JQ9T172dPeOqX9qP/SUfX/06+5Urd4tnWXdliIzkdo2Qc8tNfdmE1DePZz3WijigYJzeweXP39yztQ5Lz+1H/o6Pr4f8v4hO35UBzwdL+IeP5vyWdqbz7MBINLFmO57PthEdvBs0NDuzxMGNHsmeY8R6a5ptiOTQO+VNvPCU/J46/wDK6e8IVX5TKUk/MmT/APbl6dmqTDbf2bUmGYoEd7qcxnMeH2qL9s7Om2zFZzBJp28465+Cu1DkZ++HbOYIFKmKhcLnl4aC5jnNMNktkSOWXNaLD1MJYQ2rRbcSYNI3A6+1bofqhYajTpuxTDTaWsLme3BMcUmdOXvXouzcBhG5mlSYACM4c8ggkl2eQ9nJYaRtmY2w5jHgsqse3nDTlOsA9FTbcwVEvpGlVpy8kG0ODQ0skuOXQ6Kw27sVwdiuzFLic11ESwcJqGWsJgAgRI7lx71bJp0qVEsaGk9mH/tmkJkjL2p9c5ygkkRHGzDAUT9IwEEcJHEesx6haLBYGjImvSn9l5HTOFlm4aLDEwxxeMjxcZByzOrc+i1tTZDa2Kwr6bGmlee3yYBHARc0mYicuSUisHtGhTaJFSmf3D/oc49/cqOs/iIubGeY055yrrA7tENe2swNf2lSyXNgstBbxN5Ze8rM4nCOh+Qm4RBGbTOnTRZa58mCZpTMuHv7ueSi3DgkS5rQc5J5Z+iljKYNMdnBc3ItMB+ZE65cyjfg8Pqy0AUg2jJEZkMYKkCfaLrsuh7krgHFVyBzmcsj8dwSZiD3+88syouE1CGicoYAdT0TU6MjLUAzOR8e7VPBC+ZXpgAOe2YE5uKSqKmEMNgZ28WQGcn7ISVv5BFjSWkicoEAEzn90+nVQxLy4DORGZ0j711MxxFBlOlk53E90hrWgPhhmJGp59/cqinhnGLi6Tnwg6HMDOPUoolLXZ+Ce8XMuOnEGEkk5RHj9Sm3FM0BOWWkHLpor/dPG16OHFtwEujhJBIfUi52ggzn0WS7EXOz1J7hrMo0CzpU3OFzS7wAM8xlCFU2rEg1XnlBLjPvXZs1uQjQdTyPOFS4jDNJBnT1WQdD63dp4HxQalTnn1Px5Loo03WiG5RGfXmPcgOcST4fV3+hSkgI0hbdcZygQeepmYy+1QJAOpI1B0U3OIInnkIHrHohYh8npz015J5FBmNz1RHVJyuJ9fQe8+S66tEClm2CTqYugFw05d0clxU8Nxt8tPPvWQdnYugBpc7IkgSI7yf3RPgo7dwlSkwG9zmOJbzbJi4gtOY9r3q63ZontHVDm1jTm72YIgl2eY92R6p9/dr06zcOxjSA0Oc59trSbWgWDIlvXQzlzXSBUZvD0pbnnn7hBCv959nND6cAZ0mnIQPacNI7gPRVeHpDsXHMQWQPGe/wC3GDaa2AqivUkSCy0WECTDTmQ4ZD0810bIZ2psxn4ErOsbeMQzigXRMRPdnoqzcvDtfjGtLZDiBmJBPn1V5SaXbGxEnIVKZjr2jPvVXuE3/eNLkJJJ8GuU8opldrUQ3FVmwcqtQR4PcFrdvbNZ+BcI8NAcaz5cBmZD4k/uhPjtjYapVxL3VHte2tXloYXAfSua2XAQJR9qOnYtAcm1svSr94RTT4OkoONNnN8mGz2VH1w5jXfQVIkTB0nxzVTSwsVaXCDL2y2Mj081pvkeyxTv2Hf9wXb8oGEDNoUnxcKrmukOuBghsZaaadVu+Wjn7mc3goEYplrBRFjHQDcJ482yZzLYgaKxw27FdwaXl7C+SJpucHEAOkR6ou3MI2njWNdUYbzh3gWnIitEGcwRM+C9LDGNZTFFwDQXS8kkk9m+SJPjJ5H0XOzTPGNpbUbRqPpuxLw9hLXN7BwMjlmqvEtNgLXl9MOYfZLdZPlzy5qe+eED8fiH5m6oTPfMFd4qMdstgLRe1zBcMnW8YhwOom2D/WdvwRFXWxLCCW1CTEZsjkSR5nJWBxfZMa59VzARw/RFwJESJ8/eqU07bT0MyOkHl1Ws3pwba2DwQm5wvmzlLaZ6p7hlMcd2jpp1C8REmnb3mI8pXG7EhroJOWXs+R967NiYItpYhjWum6mZIzDbKodl1yz6FcmMwdrnyHSHHlllIPLVRrkyFxFG1oc95AMgHsz0mMs9dFz4Qh4AD4kAHgmNBHXUifFX+KxTn4QtLci2kGkgGAGU5juJtHqqDAu7LMawWgCfahwaY55wY0MeKiYRHFEMNoeHWnkyJ1g5jxy5I2HcYmeXIen2qy3owlLthYZBYDeARcSXEl0j2pJBPfpkAAHD4UnD3AHhvu8LhbI8z6qPwDhdVJOvqEkEunNJSgXWwMARQrVQeOoKjaTdcmNPa1XAj2WM7TzPggMxjy6ykRbdAeXGHagHI55RmrjdPZPaYe+sCGAPo0WZ21DUqS8vjWHWCNDYdVyV9361Sq8Movi9wyYYHE49/cQunFhm73BwtZ1Jr7qYh1RubHOn6V8nJw5gjMlebbSx1QVnyWwHOEAEaE8pXrXyf03UcI1lRrmkOfItzH01Qie7IgrzbG7pYp1aoRQeQXPjJoGru8qcWCey/YDjwiDGREm5w9o65jTxVdXfOY1EDQ816BsDdZz8Gxrxa4h7SC0G36WqQT5Fvqslh91MS65pp2gmby5mUDSA6czkue3kE30h80ba2SWiXRxAmdAeXXy5LPB/CSJPj6r07YmxIwIHZkVDSgyBBcWxmeRkrBfi7Wa08LZyy7Smdc4gO6FWihMdTbUANKSGU2vPc1xABA/wAxlUmOc51BxaRENnizEuE5eIWq2NjaLcBWYTa+pTdxEQwn6SwdoRA5DMxwrEbQwb2uczhMtY/J7XQ1xEEFp1z01WlHkpphs+o7D/OHEBjnG1mdwBMGZ0Ej2eoPNcdOtJgfcddPtWj2uD2DQBAIFwygQZEHXT7FQP2U9wDmubFzWxe0uBdaAbZmMxyXNxshc7JwwcWteYZq5uVsAZXA5HzyGsSFyb34um6q1tNwIaxo1niIuOmmvuWn2X8nhexxfdwgQxx4SIkl1uvgs7v9ukcMynW4WhxttAgg2kgNA1ADVYeQcFCqBTdmPycte+SFscJWJw1XhzvcTdGnCQQW5zmfIlYDZ89m60SLmg5ZychC3uH2dFGqBALaoFj2vmD2YMQRIz5ytSVFOXAt/wB0Yo5Re33PpZdMiqjckxj6Xj7rXK42XUnZOKpuDmue4EEtdEBzJMx+qVX7oPpjE0uEmo2rUFS0Fxsa0yYHUgZdVfZkIbR2xTo4nFgPaHOxFeGuZMgvJAMkeOfoZSxjv90Uh/zSfLjGfn9apNuUWnbz+2BFJ+JvIdLZpPdM94EEq4x7ydmU2NY6b6r28J/u2uknPpPoq/COkpWkjs+SzEBuJcXGAKbpMTo4cl37/up9thjTJMakSATc3Md094hU3yXYm3El0EtDHSQJ1c2F172sqOxFFoY2pDzAp0o4bmmHNkk8xoFH5MANu4gVcTTva4NApAlxc5zW9rmWkySIdHNei18A62m0FjAIHZtH921zHe08ky4g/AzWE3rqPFWnE2llNkPAaWW12OgAyYkjU6ExlktqcCatQEXBjX2Zu/vHgOcTkBw8J8fALJWec73N7PHVwx5AY5tkWnUCeWfNcGJYfwc1/e9gutzDrqoi7lIExoY6Z6jefddz69V4LWF5EtFOq8Q1jYgsYeeazW0L6eGZQedHgWgmCQ6qWkCP1uY5+IG78GUijrsluuoBzjXw5aLW7Y2g19LDtZkWhjXRqeBvf5LObSwnZnpEEQciMwOIZ+SusPs/tKdMh4AABOruIibQB8ZqWaa4O/caq51TEB5LuFg5DQVwOnNVm8lJzatfiza4DKI4mguyjvV3sfZfzc1n3h9zAQAHMcDTueZDuRGUj7F0bb3Sc57y55FwaXAU31IIY2OJukdeS1uV8mGmcOztnl2yqtQ/k0ZEZHhYyD1k3+7uWNwxdTxTWtJgC4Tnk9su8ci9etbG2XOzX4a5pimabnjSQHSRplosFtvd19GtSdcTc2o2TScwCxsgam7Kc/NE0K5O/e+m19RgbIAoucP2riZz/aQN1yPmzj2Ye6+qJOZj6L8nnk4x4q5xGxjiA0g2kXtFrQ8lpeS7huGWgnp1U9293qlK6mx4kOqPuPCQCKWRpyQDI71G1Qpnmckc/j0SWjr7pVZgNc4CcxTHef1s0kuJTWbMxlOnRw9Fhc+pSo08U5toGVRkiHuMXA1QeWmuSotp4e9tSqRWplnaPNjqQuHOZB0LT6nVc+E2/iOD/aixjWta2n2ji1trQ3nOUA5RGcaKj21hTY6KgqE8m9oTBOQJcczn3Qs2r8lOBm+uNERiaotJIh0AE56AQhO3oxLjLqszkSWsPvtXG7Z72i5zYExnEz4artbu5WtLi0Nj8lzmtef2WEye/wAF1tA66e/W0KYtbiqoA/wvEd+o18Vyu3qxZdcaz577o0iJjXQR3QhnYlXm0fxN+9M3Y9Tub/G371LiOD0Dc7aGIexlaatWoLxx4p3Z5y3OkWEDIjn1XZtjF/ROcW0BUaTkK4dUPA/OQ0GZAy10VLu1s+kKTO2xNOkAHh1K5/FJMOcab4mCNIyaJB1Qtp4TDZDDCiXEkOce0ZaDkCC55BzgefJcXJORpIvd3tq1qeFFMMp2upNaS6qWSOM/4e95ylYPazG0sYBDQwWy1r3PYAeIgOtmLs4AMSr7Z+ADqby4l+TrG3NpMaXO9uLYeMieHLh1zXHR2E44ltN9peWNgObaDwRBgAjq7XLPVbTirFMNtDeM1nsD7RTABbJeWvjITLZgdRyK1GG3ffVphxrUWRVA0qGSwUyWcIF0ZAnvVVtzZIoU6Qf2biXuLXMsqgtg52ubMZDhMEZZTko4TEuaajhUtbI9miwOdOTiAWZCQPOSsN34FJLk9E+dPNJs4guubBsa611xtDmk6tj6iqzeTFUK7DRxDHPa17W3drBYXA2uHCS0RAn9ZZ0bxln0balXs2udYLGNcGl0htxabQDyC6DvzU4AHVLGiLS2m67KJqOdTJc7TORoFz3C0iz2bulh6bmup0nkBxJDqpcCQDafYiBkZ6hGr0zUe51p4MUHGahLRwsg2wAXSRnqqtm/lRrWtZfTjmw0mE+MUly/ji95rEgy+rddc0EQ2mMoYBPD/RNzZLRrfwk6oa1JzGRnaDUbmCXahxyMNmOWfdKq9nbBFKu+o1jWGxjRZAAyLnEEd8jxACr6G3Re2qcS8PFMtdc0unJzwwlrRzFs2wJGo05MNt+1reLENIzgVgZdlmX2+zFwttykREKXL34LaRY4zZgr4m8dk6B2Z7S3N5kN4yCYEREzrCqMTs/Fue13YsIpgi3tZGbpc1wMc+7vCc7bbc5x7clzg93+02yQZzLaYPvXS3eoAEAP5nirXkkkTmWytblXH7/ZlSTZ27Ow9Um40KNFoOZYWiWljpugyCHBmnVd2DczDVn1alRs2cbSfZNzA5zJ0bc4CMxxDNULN5HCfagmYDo+xAxePo1ZvZUzYWAyHEAlpyk97W+gWNxrdHsv/lApuNEG0BrXU+I+1c5/stIdERmQf1Vf0cK9jnQGWw0MbxcMAgn2tTOqyGN2th67LHvxDRcHeyx2Y5GXZ/YrYbxYZ0n5xXE8jTEeVoyTIXjssX16pqmmGU5sDyeKPaLQCbtclkd9cFUikXNoth/CWnMczz0y1V9SxuGkkYuCRBLqZmO4nJcLN1ME4ANxLcnEgB2WeohzzA0yUypFqzO7bc+wtrYZoDgWsdScXtIhxFQGTOYk6RGit9jYPDOoUXPFWk5jGNBaWgPMS54HZOJzMSTGQVy7cOgRLKhaYNr2lxLZES03qWH3OLBTHzqseyDm04loaHe0GgHKVc8K5Dg/YltLZ57Oo0OxFOKepsLHSHZZ0hOUaHmFnKm367KYrW42oy24nsg2mAZaLqgpwM4WkqbuVYIGIe6RBvLjlEc5VbiNz6xbaKkNkuAbVexodMyG2wDIBy7gqteA2M5u1xHYCuamJbSzl3Bw263FtMhp8YWU2nvH84sZOJcWueQ59s2lkWtDRkTmcxotbht0MRSp2McS3PhNaRxe0AC2IP3LgxW7PzlofSp3Wuc11z7Te2GuHELoP+HlpkukNSLTl0Za5ohRqV6f0d1YHMt4+zIBc8i4ltou1lxHvUPxmNRz4diqbhm1hqcJac+ExPs8QlCq7s4lpn5uDlEAkiPAfGZQhszEMaW/NsjE/RuN0C0TnBMSPNMsA0dDcRjXZtbjSDoQKkEd44dElwswdZogYeoAOQYQEljJ+/rKaQbnYMf8Y3+Kn/MiN3XwQ/4xn8VJYdo+JH2KRju9657H+RyyLo2j91sAczjG/wAdPXpATVd2cA4gux0kQJL2HITAnuElYoVR19U/bD4JTHLtjJ8G4G72zog4uf3mfY1CO7Oy/wBKP8Q+xqxoqD4zUhWEaH48kxvtjIujXHdvZWpxTz+8T/4JfgHZI/4mr5F3fPJiyV/T49Eg/omyX5MZfhGrobF2SyYxFbPWLxPLS1dFmywG/T1pY0ta4NddaSXFpNuYknVY4fslN5FNjflv7JlfSNOcFsrnVxBzn2f/AFEjxRmfgdvKsfIj7Vk/3Uwqju+PRHBv3f2Mr6RsRi9kj8iufX+dP+Edk/max8Z/nWOvHd8eicVOizjXz9kyPpGx/DGyv0er8f8A6IdLamy2TGFqmczLpz86hWU7bp9X3JCr3j3Jj/n7Llfwa/8AGLZ36G71H8yf8Z9n/oR9W/esaax5BLtj3JiRMjNmd68B+hf9qb8bsD+hD/J9yxpxB7vrUTiPD3q4kXLI2Z3vwXLAj/J/KoHfHC8sBT8y3+RZAYj4g/eouxB+P9UxRJlkbH8csP8AoFP1b/InG+dD9Bperf5FjDV6+5I1B3n0CuKPQyyNl+OtHlgaXq3+RON+WDTB0v4h/IsUag6/UmNXyTDHoZZG3HygxphaY8Hfc1L+0V36PT/jP8qw4ruHxKRxDlcMei5Z9m0Pyj1PzFP+IpO+Uir+YZ/EViXVup65fUoisfgBXDHoZJ9m2/tGq/mWep+9Awm/TqQIbQYAXOeczm5x4jqsca3xCcYj4hXEhkkbpvykO54ceTyPsKmPlLbzoHyePtasC6uVA1CmGJcsj0X+0ql+Zf6tTLzk1/D0STBEuWR1mOqaQoDP4+9T7M8x9S2cRCFGQpEZwnBHeUAgUwPx8FTaBzn1U4byn1ClgEfjNOEW9oGh8SZTlvd71ncAQenFTop9nGpHkCoE+Hv+5Xhgl22Wibtj3JTPMfHimBQhPtSmFUoYPTzUg1KBLtikah5qMD4lNEcwgJF5UQ5IjwSgclQNdzSLko6hNAlAPemuUpTT19AgGcfgpvNTPxkolWwQITx4J0rvgqlIlqYqU+CYoCMJrPjRSt5ponv+xARtTQkWFOR4q2UYNUC5FLFE01bANJTFPoklgMAfVOwTn4z5dySS5tlH7LPkpwecJJKWQYiOQTlhiU6SBkWnNO5OkgGgJHp8ZpJIBg3r7gphufv96SSjAx1SYJ5/HwUkkBJtPLqk5olMkpYJWnJRdR9OSSSWEIwDCmafvSSRgiWJnN5JJKgZucxyj6/6pjl7gnST3KNr3JjlPokkqBnnKeqi5+gSSVQC06BcCQQAM+vPp0Qyz7fj3pJLKfJaJU8OXAwYiOffkouo5ecJJK27FEbI7lNtHVJJLFAXADme/wCM0kkl0QP/2Q=="/>
          <p:cNvSpPr>
            <a:spLocks noChangeAspect="1" noChangeArrowheads="1"/>
          </p:cNvSpPr>
          <p:nvPr/>
        </p:nvSpPr>
        <p:spPr bwMode="auto">
          <a:xfrm>
            <a:off x="77788" y="-839788"/>
            <a:ext cx="262890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4" name="AutoShape 2" descr="data:image/jpeg;base64,/9j/4AAQSkZJRgABAQAAAQABAAD/2wCEAAkGBhMSERQTExQSFRUVFhkWGBgYFBgYFBgYFhgXGRwXFxocHCYeGBojGRgXHy8gJScpLC0sFx4xNTAqNSYrLSoBCQoKDgwOGg8PGiwkHyQsKSwsLCwpLCwsLCwsLCwsLCwsLCwsLCwsLCwsKSwsLCwsLCwpLCwsLCwsLCwsLCwsKf/AABEIAK4BIgMBIgACEQEDEQH/xAAcAAEAAgMBAQEAAAAAAAAAAAAABAUDBgcCAQj/xABAEAABAwIEAwUGBAQFAwUAAAABAAIRAyEEEjFBBVFhBiJxgZETMkKhsfAHwdHxI1Ji4RQzU3KCkrLSFRZDY6L/xAAZAQEAAwEBAAAAAAAAAAAAAAAAAQIDBAX/xAAkEQACAgICAwACAwEAAAAAAAAAAQIRAxIhMQRBURNhInGBMv/aAAwDAQACEQMRAD8A7iiIgCIiAIiIAiIgCIiAIiIAiIgCIiAIiIAiIgCIiAIiIAiIgCIiAIiIAiIgCIiAIiIAiIgC+L6tY7Z9rf8ACMDaYzVXyGiJA6nw+cRbUUnNRVstCDm6RsyLjeA/FDHCuGvNMgz3MlhvqL/srp/4vFlMudQBIcW+9AMdL/VVWWJd4pdHSl9WjcN/FOi9gNRjmO6XBgSYmFZcI/ETB1575pkah4geokfurbxKuEkbOijYXiVKr/l1GPtPdcDbnZSVcoeajwBJUY4x/wDpVCPFk+hcpaKCUQm8WpzDiWHk8FnoTY+RUtjwRIII6I5gIggEfJQ38Eom+QNPNssPq0hRyT/Emoq93Dqjb0qzv9tTvtPn7w9SvtLisHLWb7N2gJM03f7X6eRgpf0a/CwRfJX1WKhERAEREAXxQcZxylTdkJLn/wAjGl7/ADA081iHEK7/AHMOWjnVeG//AJbmKrsi2rLNFWDB4h3v12s6U6Y/7nk/RZBwp3+vX/6m/wDglv4NV9J6KCOH1BpXqf8AJrD+QXvNVbqGvH9Pdd6EwfUJf6FfsmIsdCuHiRPK4IIPIg3BWSVYqF8VdxPtFh8OQKtVjSdGzLj4NF1p/GfxbpsOWhRe/m9/dYPIXPyVXJIsot9HQV8c4DUwuQcR7fYuq1zfaCmCdWNgRaO9Mz5rXxxSqWxVe8gz380zO9/D57LN5UujRYmzubeN0CSBVpkjWHC3idFX1u3OCY8sNdkjWJLR4kCFwc4t9F1iXNJBDoP3pZZabga2cHMx94IFju0rN5maRwJn6IwWPp1mh1Nwe07gyFJXP/w7xtOnUqYcDKHNbUEuOpsQAbAaaLoC1xT3jZjlhpKgiItTM+Ll/bvDkY5hcHd6lUDYHdtJ9dNz4BdRK592sw9Q4qk01WkOc9wY5x90tgwNOvRcnldI6vF/6f8ARyhxIc5zRLzYWsAVhpULgudmuCQTafuVP4jAeabWuAFjckkjfwWE0qe4LY2gz96Lm34OzQyVKubUwPdGXfmPCyyl+VpAa5ogC2p8UwtA2IymLgG+vlrupuXNcyL6agHT78UUyjgQ6VV3tBUzFkaCSDI5Rpb6LYcB2+xrHAmoS20NcA6bDW0hVNTDWGsA3tc7D6/NRca8gQ0RO51203WqnRm4WdB4d+MlPMW4im5sGMzLid5aSCPUrd+E9oMPiWh1Go107aOHi03X57OGaC0EFxkm3P8AePRWAe9plhykCQRqDvEclrHN9MpYPh+hV9hcd4L+JWJwwy1pxDRrM+08nR9Z2W9cG/EXCV4BcaLz8NSBfoQY+i3jkjIwljkjaIXirRa4EOAIOoIkFemvBEgyD6L6rlCsOAqUr0HS3/TeSW/8Hat8LjwXvBcZZUcWGWVBrTfZ/iNnDqJUzEPhrjyBPoFrlYU6zQ2q0OjQ6OHVrhcHwWM5adGsf5dmzItN4licRhqReK/tKQsc5ArsB3Y7SoRrBE23WNnaxtSKzBLmsLZc7I0gHWBJub+Sj86J/E30bliMS2m0ue4NaBJJMAKkbjq2LP8ACzUaB/8AkIirUH/1A+63+o+S1fgHaCli8UKeKze0AJpUif4ILBJsDDnx3pM2W5uxnfHim+1Ea0S8Dw2nRblptAnU6ucebjq4+KlQgRbrgyfIhIRQeLcboYZmetUawbSbnwGp8kBOhYcVi2Uml9RzWNGpcQB6lc74p+LYeC3CUyf63jQ8wwG48/JaTxXiFfEjNiXmpEgQbA9G2A39FjLMkbRxOR0fjf4oUaeZtAe0ds42paag6uA8lzzjHbXH4hxY+q6m2JAp91vgSLnzKj08KAGkTboeliNdT8ikQ8AubBuOYnb66rnlmbOiOFIw4d3tGjMZd8X829/z8llp0SH5SSQRYHrOvqsXse/mHcDRfQ6fY+ataLA5ucCQCR6wDKpsX1IlPAZHEECDf+keKhYjCt7wuegmBFwVYcXxYZTJvJje2o+X5KLXOSmHH4rgAaTNjt1WUmzWMSuqZtJ8JvZZOH0A4w0hr9YOhssNepcbjqTKmezAyVGNIv11H6qbdFqRvPY8sbj3AtvFNouYEtueVyNV1QLjnBMW846BIz0QZGssAvrH7rrfDXONJhfZ2UT4rfxZctHJ5UemSYREXccRhxbiGOLYmLTYLjXFsbU/xLASW5abyMuznZgTIuTHNdlxdLMxzeYIXGONYR1PE07Okl7buBAk2sLT3jysuDyv+l/R3+LWr/w1zOTneahN4ImHGfEaKC1xklxuYgnXy+SsuIM9k1rSO8SSSD6Sq/DVOZI8dlj6OknYCiagNI2LhAJtvqL3/ZSuE4oNLqJJa4SLzFpEglQqld2anBDnAy22kb2N/P1UXj+Oq1KlKq7KIsYs2Ad9tQVEVbEuEbpVw+WkcnvATyBuY8diqLGUy7IIMn18YGxgK1fXDqQNjIm2nLXWNVCrscC25kNvpEXv5SjKpmKrhS0tcRYCb7XPyWLD4/3jlJvEyNTG3ipGPxhIMwe8AXGOW+2n5L4yto0ht26i5vtytM7pTFojUXtEkAk7DSL/ANwsPEGgNuRJ16CJGnResSG6BzZAEkfLX+lQ2tc50C5B3t1/srJlWiz4Lx7F4S2HquaD8L+803/lMgHwvdb/AME/F2n3WYxns3GBnZdh6lurR6+C5w91wy9iJI5mNfT5dFjaWOqxFhHgB0vrHzK2jkkjCWOLP0A/iNOth31KT2vYWOhzTI0WrU8RC5fS4tVw8vove2e6RPdd0y6OsFuHAO0PtgG1AGVDYR7jtYynY9FOTJuiscerKr8Sm4l9Sg6nmNLKWGBLQ4uuXDq2L/0qqxHaFtFrQwufUHdLLhwafeOYOMS3eJ+i33HYapVb7JhAzETO4B+QnfotZ4d2XwjSXVa9Ql2YQ1ukOcJmZvEg9VntfD9GiVclj2S4vQqVW1Sx4qXEuy5oOgloGYDlHgtvxFUio3xWv8MocPoXp52uAibkX5tc5wKk4TjBrvOUBzWHIQ0AVA4XzNHxtLXNOXUSIm4SLpiSs6G3RReJcVpYdhqVXtY0bnfoBqT0CoO0fbVtBvs6MOqlsjNIY0RMu5nouQ4/idfFVC6u8uInUWaJtAFhobBdcs0Vwjmjhb5ZufGvxbfVzMwbcgFvaVAC4/7WzA21laXixUxLi+q51R4tmJm07dP1UbEPyOloEcuX3+qyHHEPa8SLajqZ19PvTmlOUjojCMTHh5Y4yMp35WMfT1U92LacwaSbzEcgNPIfLqqvibriDIdDun3fw15L0+w5RBBBjrHjr6dVnTZraRZ0sO41YGhvBNo1j038Oq9HCzUacwkRIkZtOnSPsrA7RjhmBi7ug0M+R+9fQokl1RoDYzQIsRBN/v6o4MbolMpNDKhmQ6QREXkny5q1wFUexayAN7wTcSZ9OfJVmc5SRYuieRMgXF/uVKpUy4vGndiBr+4EFVSrslu+jW+K4ltXFtph3cZNwNDrfleApeMLfataQ4Bou3mYGoOyoMCwU31rZnseDOktmd9pAPmrUVi57XBmQwQSb6dTuEyRotjlZjrxJImJ30EbeCsMM4uoe8Ia7QHvCRNwNljpUG1HZfaTM3i2ukK14FgGNqlsFw+LUCAstqNKNk7GcJqDFuc0+7RaCbEguDY18Lrp7Ba+q1LsXleXPFNjMzjMznMaRsB9wFt67/Fj/Gzz/JlcqCIi6zlC0Pt9wB0CtSjMDMZfUW5rfIUfG4RtRha8Zgdpj5rHNj3j+zXFk0lfo4PxaqXuFQtvPeGWACNQqnEYoXEQSJ3H3ZdJ7Udj2U8z6VN0OMuZ7cGXfzNaWknqJutI4tw5wZnlpsDYEuER7w2+i86lF0z01LZWijxddpiDEz4/2VdiKjS5jDcAlz/C2/gJVrQyvN4nkGGPHTklLh9I13ul4pxlBDZ1bcRvefGFrGSj2UlFyNgbiGvY1zPcOWPA7dTr6rK6kXPHIAzpE7T+nVQeyAaKdQEktmGHnPLke6r6vXpwXQLgiRqTA1+apJ0EvpWcTwRZDZuSXHwMi3j1WCvRdnO5LbAHcgWEafsrDiIFnAusBN+do22+i8vqgODtsvXfc8rlFJlZRRrNKzi1wIcDJE3+4/JS8DR/iHbeTp972v8ARTsbSmq1zQTLYki5iflpI8VIr1BmJgmGmxI5ToOVo5JsydURqWEb3nTf+YwNr6E62tp+cDC0MrS8kG94M3kbkxGnzU/DVx3mG+haDeZGg5L1g+LljYLAZB7psOcm4jWfVLkiaiV9Gk4XqjuzYEHmAAOYv8le0cfQpta73qg0APdaRNzaXAQ2BzbfrW4zEB7hMAAmQBqYnyXrD5X911hd1gAdL9484+Slv9Fa9F7he0RyXeS50k6ze15GhHitbbXcBAnMDBsfIR+Sl0KbANhFpIBJtoTrJ/VUeK4kzO97Cch1mT7u4Bv0Eq6VlGWlLHGbk2GkwLXvz/ZWvZ/EGKz4kOqMLS2c0saQYno4XWrjFTTcWumRGnPb76rYuDY2m3D0WPeSXB7i1vvBwdJmRawjcKWiEybxHi4IJqMkj4w6XAD4DHvCTrE35LXatY1oY0sBJkEgCLxBi45q4xnDzWhuSY1sMzTe7gPdtfSIKoqvDHMcZ1baDHIg+aqqss+j0/AgtJe4Oh2WWnX3hJ5aSpXC+Ht9m6TMGLggR666H91XYphhroMSLbzb9QpGHqFlQgyGuFhNtBFtLfmpaf0qpfSXXwGalrOV0SBrNz5R+awVaOctbPvEXtHl0/VfRjXMaWPjvGw5aja/2F8oiarROmnXQ6+RVWmXTj8Lujw5jT7ObBtiXakhuvWUwlMZXUnNGUAkHQ+APr6qLRxrjVcYiLbaHr0P1XzBY0536Agi214t6D6qrTJVFhToB5c0/AZafO0+H6rBjQ5tKpUaDmyE+EWtyiFiwnETlqXAOoAi4Bm3MLMGvP8ADJIzNgxqSZMeVlF0WqzRn0n+zZUGaczg9xvJmb76fmrX2ry0HM7JqJG3NZeGdnMRULqQbWc0SWjKQJkmfTdbNgfw7r1mQ8vYRaPek+cQ3rfdTJt8Eqo8mvcKwQcZIdEEtAkGdj98lt/ZXg1Nzmsc1xkzUc3b+Vs8ydVP4H2HdSOUgt2l3eJG8OFvKPVbtgez7KYGogyMrnAed7qIY5TfRGTLGK7LDDYZrGgNFgI6rMvkL7C9VJJUjy27CJCKSAiIgI9fBtdeBOxWpcS7Bvqvc7NTYXakAn5EROl9Vuqw4rFNpsL3GGtuSsMmGEuWbY8s48RNOw34aMEF9TM+ZLi2ST8lT9oewTKdJ4GIAe4l0GkQBO/dk6Kz7Q9vsrQKQIJv5bF1reGvgtNwz3VXk1KhAc738rjJPQa/VcOSWLqC/wBO3HHL3JkXDYOpRollMsqEHVvdBvq7NGgWbFYaqKL/AOG4wAW5Wl0k+HVWNUFuUMc4zyaRpG0aaK5wFYAtc4VDIvLd+VzE7rD8hvoaY3EPNIOdTcHQQ4FrgRaQbgdFHxOMB9nTHxDbcxvyvC6JScHuhjHuE6kdz81Nq8JDhLjTPIQAJN4AOyup36M2kvZzLHY6m3MYyw3LuCXdP18VU4HGEkl0kxouq4ns7hqgg06HdmctNuoF/NfMF2TwucEUpIA1bDRBEa+Z9FZTXVFWvdnMqtdoc1w0A+Y+/FKDHOeAAXEWhsa7iALx5bLr1Xg2DY29OmBqZY2+h5RsqGv2poUnOFFoZb38oAtHl081bb0UX0pqHZJzQ2pW7rSbMJg/P6C/gs2Kaw02hoZlbpA35N5fmq/imNfWc17jIMwHm994/lAAG0rH/jydDYWm3jb7+iJp9kuyp7SVzTh7B7uaBsD/ADRvqLKBhKVKrQFSwqXDxmi8Wt15xuVbY1wJmTlEG/iJUXEcND25xYESyBEg7Df+61i+CjKzCUMoaySTMiCMs7eP91IwtF/+Khtgy2oOusDkRa684Thb2vlxuNryY0/Mqfg6DWOqVbuLpmeZspbIXB0rs3wvJlLi2arM7cwnOJALZmZAg+Z2Xjj+GwdR4p1meze4wDkFPldrgL6/FbVa1Q4nWdcF4y95rR7ogAy3kY5K1PHm4mkKdZoqA6OFnsP9J22MG1+ixdF0nZT8X7AYhshha9vwuBg6GLE+O+w8qnFdl8T3ZpPIGhFyJ1mJ2AhbJw/jNTBuyGo7IfcqCSx3MPB0MbT16rdOG8Ro4mmXH2ZgTI7vSNZCW/QfHaOTO7PYp8EUnkkk3EH531U+n2PxJLXBnKbtm3muk4jg7CZaXA6jl5BYHYVzLTA5w1w13tKzeSRooxaNHw3Y+saudz6TGxBaSQ6fSPmpLOwT6WY1KvvkaNNtdCSZMcgt1p1LObFN5MG4DSdZnlbSOV1DxLbWbUbE6PDmjqJ+7qHOVdkqKvo1x3ZCm0Nu8w0iS4Tl/qsseDxow75pANcPiF7AaaDaPkrXEVQBDsx+VvA6+qgVv8O6JkOAiCS0T5nW3hdZ7SNtUW2G/EJwcGvcHTezQPLqty4XxunWbIIBESDYjxBuuVU+HfG1oJzROpAg7DbRSuG8UJrUmAZTMGG3Idq06SLLfH5E49swyePGS4VHXF9VdwKo11IFrnubJAza2MKxXqQltFM8ySp0ERFcqEREAREQBUva/Auq4V7WzIv4xeFdLzUEhZ5I7QaLwlrJM4zjuHvNYuaJZUAcDPT3STaxkeSyUWzNNhcd+6c7Z52PWJW0cf4A/vAn+G+Y1y03GLGPhdF/yWqvb7MltQQWmCI05+K8V2uGezFpq0Tx3csAOOUG7g5pLps4A7DmSpWDaS0d5xyjTLDLk+6NI8dVU4bHNzd0eQ+gi6k0216h7gLbX2aB4nTy9VBNF5hcZIyEkAbA5T8t9PyhZqFdmgbG5cZnkBrMX16qsw+GAEkhotZvM7k6k7qXSqMYe60ExMc7gXv+u6m2UaXosm0C4uJaNB967BeKmNykNBvyEH+w8VBr8RJ1MF2jGnbWXHYxvbRYcRjqg7lP3yJe8gEU27Wi7omB1k9ZX6K6/St49WqP/hgguN8jDoDvUdo0Egb+Eqnbw0NJL3AmdL5G+G5jmVaN4gG03MbIDpJdcvqO51DP5aWECFV4090RqSJDuR2AGnM+XNWT9ImvpFcx1Z+VthqYkhrRuepUzE0AxjrWEMFt9z8vmp3CMDkbJjvaje17+UeRVfxEF76bBpJcT56fJX9Gb7KfHtDWtkkFx2uSTt6KM/ByAM3uzYTzM9OXyV3iuEe0iSRlcDbW207LXMTg3U6zmah9wSbxvPP9lpG0UdM80m3kOdmNgZJI+fRbBhcHNF735hY3tByjbrceq1duHLBIdlzc/r4Lb20xTwz2gkw2xPXdXZWl6M/Z/F+zqlrjrTGWLAwdDzsT8l94ngfYuFRpEGCY0vcHx1XjgmHdUa0iZjbWCr7FUTVphhytcBLRaOTgY2JE+iwZqiA1za9OC0Ej3m7nkf20UTDYf2TgHZsov7RhdYCf8wATA/mHK69Bnsnuygy1xaQTIt8M79D0UunWBMBxAc03gm8bW8iqPg0qzY8PjXta0h3tGR0zBpFi1ws5s8lNHEWkBzgQDpNgY5HQ3WnYZr8O8NHuPuWz3RPxUyPdPPY7iVa1q7oke6ASWyO9zLZNnDXrCq2NUy64nVBkZW+sH6RsqfEYh7TfO0T/ALx9ZHqsYqn36TswAnKemoA1n75ryeKSM2UnnqeWsaWVS6VIx1OIZnjNGUXBF/Pof7qFinU3PJYJbEW59YVo7h/tGmoHsBAmzocI2IjwVO+k090gXmHDumTYg7H5IWVej3gHCmLECx1Gx2BW3djuBMLfbOb3jMSbgHfz26Kj7OdkiXd8ksnutcLuIvJ/p6rouCwYptgam5PP+y6/GxbO2uDj8nLS1XZmYwAQLL0iL1DzQiIgCIiAIiIAiIgMdWgHAg6ER6rQO1XBA0hl5P8AluO/9DzzGzj4eHQ1FxvDqdZuWo0OHIrmz4fyLjs3w5fxvno0rhGCphgDoBgZgQBfUtk6nTw+Sx8V4iLsYCTMAAC46ny+4Vj2g4Pchrcri2BUtkcB8Lj8Do+KFrdStUpQ11MBwAyiDA3LpGu915slrwehCpcmX2TgwNe2dSYMk/tufBfKbhTgucM5gAEwAT8IOwAHyVkajH0i8uIebkkCTJ90E26wtYq4gvMxpZjY1m0u6qjRrF2WWExrmS4w57nWAggBu99BedlGx2PcXE52kkmb5t7mYjVYG0Xk5SRmOpm8jqNgTtyUmlhZB11gWOYkHaLj9lAZCfRhpcTZsW38ANhIB8194Xhw5wLtTck/C03vyvFuUc1k4hhi45cpGUjP0M91p5SZ9FZ4HBBrZLnOJ18hOUDUNEiZ3VolZGTFVBl1GkW5EDUcz/ZQ2xlAIE5o0up1bCHJnFwXhpj3W2Dj5xI8iqvHWHmD+q6En2YNlRx3HGk7uaxOXYxK1/HcS9qC8CDZvVpnY/eq2ziOAbWbOjgLeS1bH4U0wZsA69rzFoWnsoiJWojOMpm++0DX75rc+F02uY0HenvcWHJaViXmaIhoJIvHQ3/Jb1wmtSZRa55cHMYRpLHkSIkaFW+FSz/DRwdVA5MNvAgfqVY9p+H+xxAeB3Hkn9fqqj8J2k4p97NouMdXPC6Lx3hIrsAPwyR6afRWePbHa7KLJrk56NG47hAQKjIOUOBDRd7Qbf8AJUOEeMzqRNnd5h6x+a204Cox1POM4lwnwnUb2AVBxjh8OzBpAJn3SMjwL9ADy8ea4Zfs7Y/omeze/KO7DbnMYbcRcbi2115rVs7GgANic2pB2FtQvmFa97Wyxxk3MTcamfvVWeM4VUOQMZILYcWtInlJ3NlnyaNooKGJ9m/P7zTIdHMaW5iy2DB4IFmZpibjcHoVDr9l8RMspuHO8T67rYsDwaoGMY7Iy1yN/wDiBqrqDfopLJFezW+J1bghuUt1GhseW6+8E4OazwXiKcxOhcf5W8/Hkt2PZigXBzwXkGbkx/dWNPCtaZAAtA5AcgNAumPiSfZzy8qNVE84PDZGx6DZo5BSERejGKiqR57du2ERFYgIiIAiIgCIiAIiIAiIgPFWkHCCAQdiqyrwFt8riAZ7pAc2/wDSbDkrZFnPFGfaLxnKPRr1bsqx4Ac2mYMiMzduhXj/ANkUREF4i8hwn/tWyIs14+Nei/55/TWR2Ta2zQ4yIMvEADT4ZJ3U3AdnmU7hrZ5kk9Tr1VyiLx4J2Hnm1VkF/B6REFjIzZjbV17nnqoWO7PtqPa3SmGnuiwm17b2hXaK7xRfoqskl7KbjeEYzDOEQ1sGB0gLQK2FzGNgT9Suh9p2zhn+LfqFp+CoqmSKui8JOijfgnDRUHawENaL5jy3E7rozsKFzLtfUc7GPa1xytaG9NLx5lYuNGydlTiaOcMzWLTl1EFpjTkZXSuCcLDhSa3KS0CWvJubXPW65k7CQe5IIN+VxpddV7LO9o2gS5peC3PlEQeRHOFMXboS4Vm4cJ7LUcPV9rSaGF1PI8STJkEH5EK7KIuxJLhHG23yyPVwgPjMjxX1+DaQQQCCLg7rOirpH4TsylwfZelTkDNlzZm94yOngrKhgmtblGnUkqQirHDCPSJlklLtnkMGkL7C+otKRQIiKQEREAREQBERAEREAREQBERAEREAREQBERAEREAREQEDjjZouHUfULXMPh1s3Fh/DPiPqqZjVnPs0iR6lIwuPdpaopYqoAXZQYNhEaEXM7a2uF2t4XK+23AHMxT6uUmnVE2BMOtIPn9VhNG+NlJw9wdAZmcT0vvtPJdI7EcFfRIc8ZS9ze7MwBNz1M/RUHYTsq+nVdiKjcoiGN8dyPCAuh4b/MZ4hRixVLYnLktUjZkRF2HGEREAREQBERAEREAREQBERAEREAREQBERAEREAREQBERAEREAREQBERAY69APEHRYBwxnX1UtFFCyH/6Wzr6ry7g1M8/VTkTVE2yvHBKX9X/UvbOFUwQRMjqpqJSFsIiKSAiIgCIiAIiIAiIgCIiAIiIAiIgCIiA//9k="/>
          <p:cNvSpPr>
            <a:spLocks noChangeAspect="1" noChangeArrowheads="1"/>
          </p:cNvSpPr>
          <p:nvPr/>
        </p:nvSpPr>
        <p:spPr bwMode="auto">
          <a:xfrm>
            <a:off x="63500" y="-801688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" name="AutoShape 4" descr="data:image/jpeg;base64,/9j/4AAQSkZJRgABAQAAAQABAAD/2wCEAAkGBhMSERQTExQSFRUVFhkWGBgYFBgYFBgYFhgXGRwXFxocHCYeGBojGRgXHy8gJScpLC0sFx4xNTAqNSYrLSoBCQoKDgwOGg8PGiwkHyQsKSwsLCwpLCwsLCwsLCwsLCwsLCwsLCwsLCwsKSwsLCwsLCwpLCwsLCwsLCwsLCwsKf/AABEIAK4BIgMBIgACEQEDEQH/xAAcAAEAAgMBAQEAAAAAAAAAAAAABAUDBgcCAQj/xABAEAABAwIEAwUGBAQFAwUAAAABAAIRAyEEEjFBBVFhBiJxgZETMkKhsfAHwdHxI1Ji4RQzU3KCkrLSFRZDY6L/xAAZAQEAAwEBAAAAAAAAAAAAAAAAAQIDBAX/xAAkEQACAgICAwACAwEAAAAAAAAAAQIRAxIhMQRBURNhInGBMv/aAAwDAQACEQMRAD8A7iiIgCIiAIiIAiIgCIiAIiIAiIgCIiAIiIAiIgCIiAIiIAiIgCIiAIiIAiIgCIiAIiIAiIgC+L6tY7Z9rf8ACMDaYzVXyGiJA6nw+cRbUUnNRVstCDm6RsyLjeA/FDHCuGvNMgz3MlhvqL/srp/4vFlMudQBIcW+9AMdL/VVWWJd4pdHSl9WjcN/FOi9gNRjmO6XBgSYmFZcI/ETB1575pkah4geokfurbxKuEkbOijYXiVKr/l1GPtPdcDbnZSVcoeajwBJUY4x/wDpVCPFk+hcpaKCUQm8WpzDiWHk8FnoTY+RUtjwRIII6I5gIggEfJQ38Eom+QNPNssPq0hRyT/Emoq93Dqjb0qzv9tTvtPn7w9SvtLisHLWb7N2gJM03f7X6eRgpf0a/CwRfJX1WKhERAEREAXxQcZxylTdkJLn/wAjGl7/ADA081iHEK7/AHMOWjnVeG//AJbmKrsi2rLNFWDB4h3v12s6U6Y/7nk/RZBwp3+vX/6m/wDglv4NV9J6KCOH1BpXqf8AJrD+QXvNVbqGvH9Pdd6EwfUJf6FfsmIsdCuHiRPK4IIPIg3BWSVYqF8VdxPtFh8OQKtVjSdGzLj4NF1p/GfxbpsOWhRe/m9/dYPIXPyVXJIsot9HQV8c4DUwuQcR7fYuq1zfaCmCdWNgRaO9Mz5rXxxSqWxVe8gz380zO9/D57LN5UujRYmzubeN0CSBVpkjWHC3idFX1u3OCY8sNdkjWJLR4kCFwc4t9F1iXNJBDoP3pZZabga2cHMx94IFju0rN5maRwJn6IwWPp1mh1Nwe07gyFJXP/w7xtOnUqYcDKHNbUEuOpsQAbAaaLoC1xT3jZjlhpKgiItTM+Ll/bvDkY5hcHd6lUDYHdtJ9dNz4BdRK592sw9Q4qk01WkOc9wY5x90tgwNOvRcnldI6vF/6f8ARyhxIc5zRLzYWsAVhpULgudmuCQTafuVP4jAeabWuAFjckkjfwWE0qe4LY2gz96Lm34OzQyVKubUwPdGXfmPCyyl+VpAa5ogC2p8UwtA2IymLgG+vlrupuXNcyL6agHT78UUyjgQ6VV3tBUzFkaCSDI5Rpb6LYcB2+xrHAmoS20NcA6bDW0hVNTDWGsA3tc7D6/NRca8gQ0RO51203WqnRm4WdB4d+MlPMW4im5sGMzLid5aSCPUrd+E9oMPiWh1Go107aOHi03X57OGaC0EFxkm3P8AePRWAe9plhykCQRqDvEclrHN9MpYPh+hV9hcd4L+JWJwwy1pxDRrM+08nR9Z2W9cG/EXCV4BcaLz8NSBfoQY+i3jkjIwljkjaIXirRa4EOAIOoIkFemvBEgyD6L6rlCsOAqUr0HS3/TeSW/8Hat8LjwXvBcZZUcWGWVBrTfZ/iNnDqJUzEPhrjyBPoFrlYU6zQ2q0OjQ6OHVrhcHwWM5adGsf5dmzItN4licRhqReK/tKQsc5ArsB3Y7SoRrBE23WNnaxtSKzBLmsLZc7I0gHWBJub+Sj86J/E30bliMS2m0ue4NaBJJMAKkbjq2LP8ACzUaB/8AkIirUH/1A+63+o+S1fgHaCli8UKeKze0AJpUif4ILBJsDDnx3pM2W5uxnfHim+1Ea0S8Dw2nRblptAnU6ucebjq4+KlQgRbrgyfIhIRQeLcboYZmetUawbSbnwGp8kBOhYcVi2Uml9RzWNGpcQB6lc74p+LYeC3CUyf63jQ8wwG48/JaTxXiFfEjNiXmpEgQbA9G2A39FjLMkbRxOR0fjf4oUaeZtAe0ds42paag6uA8lzzjHbXH4hxY+q6m2JAp91vgSLnzKj08KAGkTboeliNdT8ikQ8AubBuOYnb66rnlmbOiOFIw4d3tGjMZd8X829/z8llp0SH5SSQRYHrOvqsXse/mHcDRfQ6fY+ataLA5ucCQCR6wDKpsX1IlPAZHEECDf+keKhYjCt7wuegmBFwVYcXxYZTJvJje2o+X5KLXOSmHH4rgAaTNjt1WUmzWMSuqZtJ8JvZZOH0A4w0hr9YOhssNepcbjqTKmezAyVGNIv11H6qbdFqRvPY8sbj3AtvFNouYEtueVyNV1QLjnBMW846BIz0QZGssAvrH7rrfDXONJhfZ2UT4rfxZctHJ5UemSYREXccRhxbiGOLYmLTYLjXFsbU/xLASW5abyMuznZgTIuTHNdlxdLMxzeYIXGONYR1PE07Okl7buBAk2sLT3jysuDyv+l/R3+LWr/w1zOTneahN4ImHGfEaKC1xklxuYgnXy+SsuIM9k1rSO8SSSD6Sq/DVOZI8dlj6OknYCiagNI2LhAJtvqL3/ZSuE4oNLqJJa4SLzFpEglQqld2anBDnAy22kb2N/P1UXj+Oq1KlKq7KIsYs2Ad9tQVEVbEuEbpVw+WkcnvATyBuY8diqLGUy7IIMn18YGxgK1fXDqQNjIm2nLXWNVCrscC25kNvpEXv5SjKpmKrhS0tcRYCb7XPyWLD4/3jlJvEyNTG3ipGPxhIMwe8AXGOW+2n5L4yto0ht26i5vtytM7pTFojUXtEkAk7DSL/ANwsPEGgNuRJ16CJGnResSG6BzZAEkfLX+lQ2tc50C5B3t1/srJlWiz4Lx7F4S2HquaD8L+803/lMgHwvdb/AME/F2n3WYxns3GBnZdh6lurR6+C5w91wy9iJI5mNfT5dFjaWOqxFhHgB0vrHzK2jkkjCWOLP0A/iNOth31KT2vYWOhzTI0WrU8RC5fS4tVw8vove2e6RPdd0y6OsFuHAO0PtgG1AGVDYR7jtYynY9FOTJuiscerKr8Sm4l9Sg6nmNLKWGBLQ4uuXDq2L/0qqxHaFtFrQwufUHdLLhwafeOYOMS3eJ+i33HYapVb7JhAzETO4B+QnfotZ4d2XwjSXVa9Ql2YQ1ukOcJmZvEg9VntfD9GiVclj2S4vQqVW1Sx4qXEuy5oOgloGYDlHgtvxFUio3xWv8MocPoXp52uAibkX5tc5wKk4TjBrvOUBzWHIQ0AVA4XzNHxtLXNOXUSIm4SLpiSs6G3RReJcVpYdhqVXtY0bnfoBqT0CoO0fbVtBvs6MOqlsjNIY0RMu5nouQ4/idfFVC6u8uInUWaJtAFhobBdcs0Vwjmjhb5ZufGvxbfVzMwbcgFvaVAC4/7WzA21laXixUxLi+q51R4tmJm07dP1UbEPyOloEcuX3+qyHHEPa8SLajqZ19PvTmlOUjojCMTHh5Y4yMp35WMfT1U92LacwaSbzEcgNPIfLqqvibriDIdDun3fw15L0+w5RBBBjrHjr6dVnTZraRZ0sO41YGhvBNo1j038Oq9HCzUacwkRIkZtOnSPsrA7RjhmBi7ug0M+R+9fQokl1RoDYzQIsRBN/v6o4MbolMpNDKhmQ6QREXkny5q1wFUexayAN7wTcSZ9OfJVmc5SRYuieRMgXF/uVKpUy4vGndiBr+4EFVSrslu+jW+K4ltXFtph3cZNwNDrfleApeMLfataQ4Bou3mYGoOyoMCwU31rZnseDOktmd9pAPmrUVi57XBmQwQSb6dTuEyRotjlZjrxJImJ30EbeCsMM4uoe8Ia7QHvCRNwNljpUG1HZfaTM3i2ukK14FgGNqlsFw+LUCAstqNKNk7GcJqDFuc0+7RaCbEguDY18Lrp7Ba+q1LsXleXPFNjMzjMznMaRsB9wFt67/Fj/Gzz/JlcqCIi6zlC0Pt9wB0CtSjMDMZfUW5rfIUfG4RtRha8Zgdpj5rHNj3j+zXFk0lfo4PxaqXuFQtvPeGWACNQqnEYoXEQSJ3H3ZdJ7Udj2U8z6VN0OMuZ7cGXfzNaWknqJutI4tw5wZnlpsDYEuER7w2+i86lF0z01LZWijxddpiDEz4/2VdiKjS5jDcAlz/C2/gJVrQyvN4nkGGPHTklLh9I13ul4pxlBDZ1bcRvefGFrGSj2UlFyNgbiGvY1zPcOWPA7dTr6rK6kXPHIAzpE7T+nVQeyAaKdQEktmGHnPLke6r6vXpwXQLgiRqTA1+apJ0EvpWcTwRZDZuSXHwMi3j1WCvRdnO5LbAHcgWEafsrDiIFnAusBN+do22+i8vqgODtsvXfc8rlFJlZRRrNKzi1wIcDJE3+4/JS8DR/iHbeTp972v8ARTsbSmq1zQTLYki5iflpI8VIr1BmJgmGmxI5ToOVo5JsydURqWEb3nTf+YwNr6E62tp+cDC0MrS8kG94M3kbkxGnzU/DVx3mG+haDeZGg5L1g+LljYLAZB7psOcm4jWfVLkiaiV9Gk4XqjuzYEHmAAOYv8le0cfQpta73qg0APdaRNzaXAQ2BzbfrW4zEB7hMAAmQBqYnyXrD5X911hd1gAdL9484+Slv9Fa9F7he0RyXeS50k6ze15GhHitbbXcBAnMDBsfIR+Sl0KbANhFpIBJtoTrJ/VUeK4kzO97Cch1mT7u4Bv0Eq6VlGWlLHGbk2GkwLXvz/ZWvZ/EGKz4kOqMLS2c0saQYno4XWrjFTTcWumRGnPb76rYuDY2m3D0WPeSXB7i1vvBwdJmRawjcKWiEybxHi4IJqMkj4w6XAD4DHvCTrE35LXatY1oY0sBJkEgCLxBi45q4xnDzWhuSY1sMzTe7gPdtfSIKoqvDHMcZ1baDHIg+aqqss+j0/AgtJe4Oh2WWnX3hJ5aSpXC+Ht9m6TMGLggR666H91XYphhroMSLbzb9QpGHqFlQgyGuFhNtBFtLfmpaf0qpfSXXwGalrOV0SBrNz5R+awVaOctbPvEXtHl0/VfRjXMaWPjvGw5aja/2F8oiarROmnXQ6+RVWmXTj8Lujw5jT7ObBtiXakhuvWUwlMZXUnNGUAkHQ+APr6qLRxrjVcYiLbaHr0P1XzBY0536Agi214t6D6qrTJVFhToB5c0/AZafO0+H6rBjQ5tKpUaDmyE+EWtyiFiwnETlqXAOoAi4Bm3MLMGvP8ADJIzNgxqSZMeVlF0WqzRn0n+zZUGaczg9xvJmb76fmrX2ry0HM7JqJG3NZeGdnMRULqQbWc0SWjKQJkmfTdbNgfw7r1mQ8vYRaPek+cQ3rfdTJt8Eqo8mvcKwQcZIdEEtAkGdj98lt/ZXg1Nzmsc1xkzUc3b+Vs8ydVP4H2HdSOUgt2l3eJG8OFvKPVbtgez7KYGogyMrnAed7qIY5TfRGTLGK7LDDYZrGgNFgI6rMvkL7C9VJJUjy27CJCKSAiIgI9fBtdeBOxWpcS7Bvqvc7NTYXakAn5EROl9Vuqw4rFNpsL3GGtuSsMmGEuWbY8s48RNOw34aMEF9TM+ZLi2ST8lT9oewTKdJ4GIAe4l0GkQBO/dk6Kz7Q9vsrQKQIJv5bF1reGvgtNwz3VXk1KhAc738rjJPQa/VcOSWLqC/wBO3HHL3JkXDYOpRollMsqEHVvdBvq7NGgWbFYaqKL/AOG4wAW5Wl0k+HVWNUFuUMc4zyaRpG0aaK5wFYAtc4VDIvLd+VzE7rD8hvoaY3EPNIOdTcHQQ4FrgRaQbgdFHxOMB9nTHxDbcxvyvC6JScHuhjHuE6kdz81Nq8JDhLjTPIQAJN4AOyup36M2kvZzLHY6m3MYyw3LuCXdP18VU4HGEkl0kxouq4ns7hqgg06HdmctNuoF/NfMF2TwucEUpIA1bDRBEa+Z9FZTXVFWvdnMqtdoc1w0A+Y+/FKDHOeAAXEWhsa7iALx5bLr1Xg2DY29OmBqZY2+h5RsqGv2poUnOFFoZb38oAtHl081bb0UX0pqHZJzQ2pW7rSbMJg/P6C/gs2Kaw02hoZlbpA35N5fmq/imNfWc17jIMwHm994/lAAG0rH/jydDYWm3jb7+iJp9kuyp7SVzTh7B7uaBsD/ADRvqLKBhKVKrQFSwqXDxmi8Wt15xuVbY1wJmTlEG/iJUXEcND25xYESyBEg7Df+61i+CjKzCUMoaySTMiCMs7eP91IwtF/+Khtgy2oOusDkRa684Thb2vlxuNryY0/Mqfg6DWOqVbuLpmeZspbIXB0rs3wvJlLi2arM7cwnOJALZmZAg+Z2Xjj+GwdR4p1meze4wDkFPldrgL6/FbVa1Q4nWdcF4y95rR7ogAy3kY5K1PHm4mkKdZoqA6OFnsP9J22MG1+ixdF0nZT8X7AYhshha9vwuBg6GLE+O+w8qnFdl8T3ZpPIGhFyJ1mJ2AhbJw/jNTBuyGo7IfcqCSx3MPB0MbT16rdOG8Ro4mmXH2ZgTI7vSNZCW/QfHaOTO7PYp8EUnkkk3EH531U+n2PxJLXBnKbtm3muk4jg7CZaXA6jl5BYHYVzLTA5w1w13tKzeSRooxaNHw3Y+saudz6TGxBaSQ6fSPmpLOwT6WY1KvvkaNNtdCSZMcgt1p1LObFN5MG4DSdZnlbSOV1DxLbWbUbE6PDmjqJ+7qHOVdkqKvo1x3ZCm0Nu8w0iS4Tl/qsseDxow75pANcPiF7AaaDaPkrXEVQBDsx+VvA6+qgVv8O6JkOAiCS0T5nW3hdZ7SNtUW2G/EJwcGvcHTezQPLqty4XxunWbIIBESDYjxBuuVU+HfG1oJzROpAg7DbRSuG8UJrUmAZTMGG3Idq06SLLfH5E49swyePGS4VHXF9VdwKo11IFrnubJAza2MKxXqQltFM8ySp0ERFcqEREAREQBUva/Auq4V7WzIv4xeFdLzUEhZ5I7QaLwlrJM4zjuHvNYuaJZUAcDPT3STaxkeSyUWzNNhcd+6c7Z52PWJW0cf4A/vAn+G+Y1y03GLGPhdF/yWqvb7MltQQWmCI05+K8V2uGezFpq0Tx3csAOOUG7g5pLps4A7DmSpWDaS0d5xyjTLDLk+6NI8dVU4bHNzd0eQ+gi6k0216h7gLbX2aB4nTy9VBNF5hcZIyEkAbA5T8t9PyhZqFdmgbG5cZnkBrMX16qsw+GAEkhotZvM7k6k7qXSqMYe60ExMc7gXv+u6m2UaXosm0C4uJaNB967BeKmNykNBvyEH+w8VBr8RJ1MF2jGnbWXHYxvbRYcRjqg7lP3yJe8gEU27Wi7omB1k9ZX6K6/St49WqP/hgguN8jDoDvUdo0Egb+Eqnbw0NJL3AmdL5G+G5jmVaN4gG03MbIDpJdcvqO51DP5aWECFV4090RqSJDuR2AGnM+XNWT9ImvpFcx1Z+VthqYkhrRuepUzE0AxjrWEMFt9z8vmp3CMDkbJjvaje17+UeRVfxEF76bBpJcT56fJX9Gb7KfHtDWtkkFx2uSTt6KM/ByAM3uzYTzM9OXyV3iuEe0iSRlcDbW207LXMTg3U6zmah9wSbxvPP9lpG0UdM80m3kOdmNgZJI+fRbBhcHNF735hY3tByjbrceq1duHLBIdlzc/r4Lb20xTwz2gkw2xPXdXZWl6M/Z/F+zqlrjrTGWLAwdDzsT8l94ngfYuFRpEGCY0vcHx1XjgmHdUa0iZjbWCr7FUTVphhytcBLRaOTgY2JE+iwZqiA1za9OC0Ej3m7nkf20UTDYf2TgHZsov7RhdYCf8wATA/mHK69Bnsnuygy1xaQTIt8M79D0UunWBMBxAc03gm8bW8iqPg0qzY8PjXta0h3tGR0zBpFi1ws5s8lNHEWkBzgQDpNgY5HQ3WnYZr8O8NHuPuWz3RPxUyPdPPY7iVa1q7oke6ASWyO9zLZNnDXrCq2NUy64nVBkZW+sH6RsqfEYh7TfO0T/ALx9ZHqsYqn36TswAnKemoA1n75ryeKSM2UnnqeWsaWVS6VIx1OIZnjNGUXBF/Pof7qFinU3PJYJbEW59YVo7h/tGmoHsBAmzocI2IjwVO+k090gXmHDumTYg7H5IWVej3gHCmLECx1Gx2BW3djuBMLfbOb3jMSbgHfz26Kj7OdkiXd8ksnutcLuIvJ/p6rouCwYptgam5PP+y6/GxbO2uDj8nLS1XZmYwAQLL0iL1DzQiIgCIiAIiIAiIgMdWgHAg6ER6rQO1XBA0hl5P8AluO/9DzzGzj4eHQ1FxvDqdZuWo0OHIrmz4fyLjs3w5fxvno0rhGCphgDoBgZgQBfUtk6nTw+Sx8V4iLsYCTMAAC46ny+4Vj2g4Pchrcri2BUtkcB8Lj8Do+KFrdStUpQ11MBwAyiDA3LpGu915slrwehCpcmX2TgwNe2dSYMk/tufBfKbhTgucM5gAEwAT8IOwAHyVkajH0i8uIebkkCTJ90E26wtYq4gvMxpZjY1m0u6qjRrF2WWExrmS4w57nWAggBu99BedlGx2PcXE52kkmb5t7mYjVYG0Xk5SRmOpm8jqNgTtyUmlhZB11gWOYkHaLj9lAZCfRhpcTZsW38ANhIB8194Xhw5wLtTck/C03vyvFuUc1k4hhi45cpGUjP0M91p5SZ9FZ4HBBrZLnOJ18hOUDUNEiZ3VolZGTFVBl1GkW5EDUcz/ZQ2xlAIE5o0up1bCHJnFwXhpj3W2Dj5xI8iqvHWHmD+q6En2YNlRx3HGk7uaxOXYxK1/HcS9qC8CDZvVpnY/eq2ziOAbWbOjgLeS1bH4U0wZsA69rzFoWnsoiJWojOMpm++0DX75rc+F02uY0HenvcWHJaViXmaIhoJIvHQ3/Jb1wmtSZRa55cHMYRpLHkSIkaFW+FSz/DRwdVA5MNvAgfqVY9p+H+xxAeB3Hkn9fqqj8J2k4p97NouMdXPC6Lx3hIrsAPwyR6afRWePbHa7KLJrk56NG47hAQKjIOUOBDRd7Qbf8AJUOEeMzqRNnd5h6x+a204Cox1POM4lwnwnUb2AVBxjh8OzBpAJn3SMjwL9ADy8ea4Zfs7Y/omeze/KO7DbnMYbcRcbi2115rVs7GgANic2pB2FtQvmFa97Wyxxk3MTcamfvVWeM4VUOQMZILYcWtInlJ3NlnyaNooKGJ9m/P7zTIdHMaW5iy2DB4IFmZpibjcHoVDr9l8RMspuHO8T67rYsDwaoGMY7Iy1yN/wDiBqrqDfopLJFezW+J1bghuUt1GhseW6+8E4OazwXiKcxOhcf5W8/Hkt2PZigXBzwXkGbkx/dWNPCtaZAAtA5AcgNAumPiSfZzy8qNVE84PDZGx6DZo5BSERejGKiqR57du2ERFYgIiIAiIgCIiAIiIAiIgPFWkHCCAQdiqyrwFt8riAZ7pAc2/wDSbDkrZFnPFGfaLxnKPRr1bsqx4Ac2mYMiMzduhXj/ANkUREF4i8hwn/tWyIs14+Nei/55/TWR2Ta2zQ4yIMvEADT4ZJ3U3AdnmU7hrZ5kk9Tr1VyiLx4J2Hnm1VkF/B6REFjIzZjbV17nnqoWO7PtqPa3SmGnuiwm17b2hXaK7xRfoqskl7KbjeEYzDOEQ1sGB0gLQK2FzGNgT9Suh9p2zhn+LfqFp+CoqmSKui8JOijfgnDRUHawENaL5jy3E7rozsKFzLtfUc7GPa1xytaG9NLx5lYuNGydlTiaOcMzWLTl1EFpjTkZXSuCcLDhSa3KS0CWvJubXPW65k7CQe5IIN+VxpddV7LO9o2gS5peC3PlEQeRHOFMXboS4Vm4cJ7LUcPV9rSaGF1PI8STJkEH5EK7KIuxJLhHG23yyPVwgPjMjxX1+DaQQQCCLg7rOirpH4TsylwfZelTkDNlzZm94yOngrKhgmtblGnUkqQirHDCPSJlklLtnkMGkL7C+otKRQIiKQEREAREQBERAEREAREQBERAEREAREQBERAEREAREQEDjjZouHUfULXMPh1s3Fh/DPiPqqZjVnPs0iR6lIwuPdpaopYqoAXZQYNhEaEXM7a2uF2t4XK+23AHMxT6uUmnVE2BMOtIPn9VhNG+NlJw9wdAZmcT0vvtPJdI7EcFfRIc8ZS9ze7MwBNz1M/RUHYTsq+nVdiKjcoiGN8dyPCAuh4b/MZ4hRixVLYnLktUjZkRF2HGEREAREQBERAEREAREQBERAEREAREQBERAEREAREQBERAEREAREQBERAY69APEHRYBwxnX1UtFFCyH/6Wzr6ry7g1M8/VTkTVE2yvHBKX9X/UvbOFUwQRMjqpqJSFsIiKSAiIgCIiAIiIAiIgCIiAIiIAiIgCIiA//9k="/>
          <p:cNvSpPr>
            <a:spLocks noChangeAspect="1" noChangeArrowheads="1"/>
          </p:cNvSpPr>
          <p:nvPr/>
        </p:nvSpPr>
        <p:spPr bwMode="auto">
          <a:xfrm>
            <a:off x="63500" y="-801688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data:image/jpeg;base64,/9j/4AAQSkZJRgABAQAAAQABAAD/2wCEAAkGBhQQEBQUEhQUFBUVFRQUFxUUFBQUFBUVFRQVFBUVFRUXHCYeFxkjGRQWHy8gJCcpLCwtFR4xNTAqNSYrLCkBCQoKDgwOGg8PGiwkHyQsLCksLCwpLCwsLCwsLCksKSwpLCwsKSwpLCwqKSwsLCkpLCw0KSkpKSwpLCwsLCwsKf/AABEIALcBEwMBIgACEQEDEQH/xAAcAAACAgMBAQAAAAAAAAAAAAAAAQQFAgMGBwj/xABBEAACAQMCBAQEAwQHBwUAAAABAhEAAyESMQQFQVEGEyJhMnGBkUJSoQcUI7FygpLB0eHwFRYzYqKy8SRDg5PC/8QAGQEBAAMBAQAAAAAAAAAAAAAAAAECAwQF/8QAJhEAAwACAQQCAgIDAAAAAAAAAAECAxEhBDFBURITIjIUcWGRof/aAAwDAQACEQMRAD8A9aoooqwHTrGnUAKAacURQBRRRQDFOlRUAdFKmKAKda04hSzKDLJp1DtrBKye5AmOxHcVsoApUUUAUUUqAc0UhWVAFFFAFAE0TWnheJFxA6zBncQcEqQR3BBFbqAKKJooAoopUA5pE0UUAUUUTUgKdKigHSpzSoDXRNIGiKkgdMUqKAyomiioAUUU6EhNFFKoA6i8y43ybTPp1HCqg/HcdgltJ6SzAT0EnpUmq3mPq4jhV6Br1362rWlfsb0/QfUyUSeW8EbSQza3Zi9x/wA9xo1EDooACgdFUVLpCnQgKKKKAKKKKAIop0qAKdKnQFTaP7vxGj/2r7FkP5L7Sz2/k8Fl7NqHURbA1C51w3mcPcUfEFLqez2/4iH6MoqRw97WqtEalVo7alDRnPWoRLNpoopVJAzSomiakBSmiaJoAoooqAMmlRRUgKKdFAahTpTQKkgdApUCgMxRSBp1AFToooBzRSp1BIVXc19Fzh7h2W6bbHst9DbBP/yC0PrVjWviOHW4jI4DKwKsp2INGEbKdV1rimswl5pGy3jgN8RAunZHAXLGFYkRk6RPD0XJL4MqdYzTmhAUUTRQBRRToBUU60cVxi241E+owqqC7sZAOlFBZomTAwMmKA1c24k27FxgCW0lUUZLXH9CLgHdmHTAk7Ct/DWPLRUGQiqgOMhVC9MdKi2eGa44uXQAVyloHULZIgux2a58QDCAAxGcmp1ESwooooQFFFKpAURTooBUUU6AVOiigClTooDSKdKipIHRNcb4i/aLasXn4e06G6gOpnDFLbg/ARI1GAZA2x9OY4L9rF5r3l3tAUmPMs29Kj5i6xJHc4j2rG88y9G0YLpbR60KYrze9408u8S1zVaOVIDggadUP8QJMHAg4ORirbhvEas5i9/CY2yhD+oalJYBTAZRBBHxAx3zz/zJfg2/iUjs6dcBxXi7ibJgFLkRPm22SNRgZEHTJ3M7GJEGpfCftHSQLyBSQD/DJI9QUrGredXfp2ybLq8b7vRD6TJ4WztKKq+A8R2b1w21YhhOGGkGApME9QGFWFq+rfCQdtvcSPuDXRNzXZnPUVPdGyiiirFTC4kgggEEQQRIIO4IO4qsPCPbzZIiZNq4SViST5b/ABW2MgQdSCMKtWxrApU9wReA5mtw6CClwCTafD4ClivS4g1Aa0lfeporRxPApdUB1DAEMOhVgQQysMqZAyO1RFa7Y+LVxFvEMAPPQdS6iBdGd1CkAbNvVd6J1vsWVOtfD8StxA6MGVhIZcg1tFSQKk7gAkkAAEkkwABkkk7Ad608Zxy2o1SWYkIigs7sATCj5DckAdSKi/uDXmDX4IBlbIM21+IA3CP+KxVsqZQEYBI1VGydAvMXun+Ao0A5vXA2gwwDC0kg3ZWYcHR7ttW/hOXrbzLO5ADXHILtAAzAAXYYUAe1SYpzU6Gwomig1JAUVHfj7YMF1k7DUJztuaoeZeNBb1hLeoo4Uyd1IkFQIyYIjvHyrG80R3ZrGK7ekjpjSbAk4Hc4H3ry3jvGvFXYRX05YMbZFuZmIYQQoVlO+/U1XcI73nJa4919PpiSJyrGWjAnJ7lewNctddPhHXPQ1rdPR61Z5nadiqOrETIU6ojeSMD61g3NkFs3M6FmSYEaTB9M6u3ScjvXndvmT2bLoJIJlmUejAIIUCA20dexMVTcy58zqEAOgshIK+q4v4ixSFQat2kfFAGYrL+bT7F10SPV7nPkW2Ljh1Q7EjP1UZB9jWrgfFnD3hIdllgg8229qWJgABwJk/zryDnPPf3hFV1ZbVoCYgeYymAEOSZzsCBk9M0fH8YXKW7LaLVuAAPxOwhrgDfC0tAzgAxB31jqLffRSullI+k6Khcn4lrnD2nbLNbViYiSRkxJj/W21Ta70ee+BUU4oqQaq1cSCUbSdJ0mDjBgwcg/yNbTWJqSD5e47gDrGn4jqYeWzk6hcYMc7tEHHSOpig3Cxm5q1jTkQGMA+oiDq+fWvRf2gcsZeJdRP8aHUgB2k+kehFAUemJmWg7wa4LiOGNpyCUFzIJGrSd5C6SRq7jpsYrzr2npnqY2mtokW7pIQ6vUCxEgYmNQIK5kwYmRnbrc8LzE6VBi6qYQBjjJnAyCJnH6VR8BK6pLLgAgiFBPwkHVAJI69qu+X8GXnQqalddiAUUdPSrZwM/OJ6ceSTuilo6jgObFFVrTI5MSlxYc6fUxJ0+r4RDfTpVFxRVI6FjkbyCJJOd5iCOwrfysHCXEuBkDklVIuDWQu+nsOoyR1qT+5stpyASsMRqjUYwNRkicsfcgVgy3ySbFwfiAAKA8yhRoJB7QOkBSQR/zGut5Tz5bJ1IpBO6hmIM5iMgbdhtPWvPOEYNkhZJj8i7mBCD1NjcEV03L7RcMC8A6SzHI6AAfiGADE7AmrQ3L4Mc0Jo7D/fAXAA3oYkbSsf0pECTGD3ranP3LLpNtkLNOr0uqwCoEEaic5rk+X+HL7ySunZfUR+UfCG+LA1ewVu1TuF8O3Z1E6DOhgWBmd3wJG43jfArpnLlOOsUI6u1z9CSGDoQ2mSpK7TMjMdJI3qfZ4lHkKysRuAwJGJyBkYI+9cevLLqAAaYydLMB21bzABP6xUa3xKnUFIVix9QJOerIwyvzFbLq6n9kYvAn2O9p1zvDc+e2VFwa1Iy4+IHfeAD2zG25q+s8QrgFSGB6juMEexHauzHmjJ2Oe4c9yLfXymLoBDsNf9KIDfWIPyB71Kv8WqiRvEwM9P5VyfPeKa5xyolwFUs+pF9Wku7AsTsD6APkekVNHFehCokTlgrdCIjqRBnG+CMEVV1zwW+PsuOE4b8ZA1sBLRnTuFnt19z9IlAVyv7PuLZuHKvdV4Ym2BhlsmCnpOQII+RnNWvOOfCz6UhrnuCVSdi0bnssj3IxN1khR8t8EOK+Xx8lqcCenc7fU1U8X4psoDpPmkMFi3ByehY4+udq5g33Y+ZduEmMC4R/aVfhTGMRUYvZaQXRC0Sw9WBOWAgk7dRE1w31rf6r/Z0R0/sueK8U3WwkWyHxpXXqQbZbafYCO/er43mDEm45dtRAKBiUGknT8WAcnpmKrOP4xFCqLimIkjYj3AgKYPWagX7rZVXgEgQPSCDGSSROM/euSst1+zOuMKXbgseI5+3EakUPjqJY7dAOstjPvVXxPC3LuvU0RJhCxO8glgYLal2+W1ZcNeThgSWZCC0wy6zjLKJjoMdYbNU/NucwoFq6sNqnSqgkmDLMAJYnTMyRFU02brS/UBxDgqpXbq0lmkMAG6/CRt2qz4LiVtS1zDQ3wREkLGchAAdskxULkPAG8ztIZR+UTq9W8mCFlY+Y98XqcuKqNyQQV/hgwRB3Bj8I3PXfNHDJeWexW8244tGprjHTIAUoDOkgajlsjOI9Jz1qodmALJpWVHqeDnEMG1aicGBHXqRV+3KAwbW49MqrMoOkMdTM2SZnt1Nc7zXiW1nQSSpiS2oMRpKtpUwOuMjHSrRjex9s60iFcssToLNcbsAQmwkNjIAwYgCNzVpw3LFSHkKy7+kqHIGABuBB3DfQbiDZum7gfw9Rk6G8tlOcwTBHczO2O3eeGeRO5AjXbtlQVZVkFhOopAKkzOyjaHJEV1xjbOW8iS2ekcuQCzbCpoXSISI0iJiATH3PzqRWNm0FUKAqgACFEKPZR0FZ16aPKCiilUg1UUTRUkFL4k8PDi0CszKBOoKBLqYlZ99I3kdx1Hl/MPDyoNJVVUCdZBZjvp1FomY+Fe+3WvaSK5XxByQsSUUH3krpJHq9R9KYgA5bESF9NZZI3ybY71weONY03ASGVhOnEOT0JgQsE/CBiPvdci4m4sA5EZYgGZPXVPfpv+ldYvhpGHrAY4EwfUwGFVTloHtHZRljjc5YtlYCiTsAesaRqI3PsvykVy1i33OpZvRJ4K0XAOA2QJBX7AfFtUhvDLv1kEHUAx+hII/u6dKgWOBgiYZsRtA6gKBP+HXNdXySz5cNuesjUT8p6n51ksC3oq8jXKPJ/EXIeLs3bgyVHqw34TLZBHxaULH79qncr4TjX/hKU1j1FDeElQAp2BAGdzGxzivSfFfKX422F865bCsCoS2rgMQ1ufwscXCPijeqYeBrllf4F5NY+Fm9GkaSoXRDjAad4np1Na6e0/xXB0T1EOfyfJTXOQcwGoC5aJj1A3bjTK6ttPqEE5GKi3/DfMM+uz6S4I1sTI+Ixo1ECBnaK9P4biHtWwHtlsAMwCy0ACTpJ7VofxDazbhQT8SHSvXMj7bxU/x/Zmup9I80s+F+PbDPZ7BS7hj7AaZI9cx7zWi34M4uNRdQMZBciCJmdJ+U949q9QXmaJtaUDppUKRGRECe32qu4m7bvSPLUSBqCrEkGQemk7VV9PXssuqW+xxti3xPDiDdUxB0s4OMEY679PnVpb8Q3RbI0iJ9YtOQ7DaBtEz7f3VNveFrQglCgOxmOu6jcz2APyEVh+68OuoJITAksxLQQutoMD1YgekHEkmBz/RarlmjzRS4XJj4N4nQHDWwvmXHJ1iBpthLajeJBRz/AFj9e/scZqWQekyATECSf0rxrlfi5OF5g9m9iy7EgsRpVyIPSNLDrgSJ7z13jn9oFrg7Hl8MVuXXAwh1KiY9TEHc7D75ivRxvUo48kur/s5vh+IFu+6qYuJxNzQoBBFu45u29vhEORG4GDsKkcz5o4cw1hXPxQSbgzPqUDrMyPearvBahlcsI1AH17mZJLM0kzB9U57d79OS8NfZ/P1K0mGXVqEHDXEM+YCZhlPbHWvPrF8m2n3Z3LIpeqXZHPng3vBi/ErgT+L1T29wAfnUb/dx8kcVHYeTkjGxDH0gEEnbO5rs+G8F2ra6rai8hAHmAm4pA9hgT2qVqtIY0JM5GnEgTmZzsfrV56a/LKPqo7JHnfCchuXCFXiDnYjy1UT3Y7HOx6xXUch/Zuht+Zdv3/MOygqCgmGaIOdziMEZ6Vef7dt2hGpEGfyKO8Dv/mKkcN4jW5s6CManby17/EYJERmO2a2jAl+z3/wyvqKr9Vo5/n/7OeFThzc8y4CBLm5cU4/ESoIAOf0ECTXCvyfh1cqbhQAx6ivVTqg6oADaSZIgGfVivXea+H04+15dziFVZVh5BXXIMiGef+2tPJv2acv4YhktC467Nffzc5zoMJInHp/XNavp3T4ekRHUqV+XLKjwj4W4fyVvWXabgjUSw0rq+E7ZJAJIwREDqba/yu119bRtOAdiVJJJ/wAtpxXVmyNOmIHYCI+QFVfG8nnIwfzDf6g7itfoSRzvM6rbOM5rwHZFVcxpnvknVqnODOO43BqLvhdHI3B3mBETuRMACQMSuwxtXZkFGhwJMZglWIxkdGg/Md6Scnka7J0n4vLJkT+ZDhlOSJWD09qhQW+Zx1rkBtkLdSOgYEaTJkDUTp2B6ge0V6T4a5Z5FsjuQckmABAABAgAdKj8v4QwVYRMEhoKkk50MvpmROVUyO+avbaBRAEDsBEfTpW8QlyZXbfBnRRRWhkFFFFAaKKKKkgKxu2p7T0JExWdE0BVcbYIEKC9wgjUxgKJyYH4Z/CMfOqheUkEkHU2zXDET2UbHtjH0BFdWyz0qPfcKMwOggFjHyiBVHKLplbwPJggk7mJZjJP1O5qVc4pLQzP2j7E4qi5pz9EnQST3/FAxggY7Vy/EeI/VDNEx6dKse4kzC7blv8ALF2l2NVjdHacVzsH4QOoEsR9z/4rQ/HlBqd9I6AnXI9tyf1HuK4oeIZOi3bCk4LTJXphjgx2A+uayVbh16mjUukh2Ix8RhYLnp17bCayrN6Nlg9l5zTxEt8G3afSZgsoZmPSNMhBnuWyMCqFPNP8PVqEk6VlQJIOUCgKdpn/ADqYvAEp8LAdAqFUnBHpXMR1M4Dd5NvZFu0DqbAIJ2CE6hpYKOxjc7gCsfyp7ZrxK0iNwXh3adYJwP4nWDB0qNuuSNx3qx/cLNoBnZyYBIa8+2IMSNI6CSJJxNaV5i1302AqKcG40gaj2CkM3TCjtmi5bRSoMscuWJiSNU+nIBlfc43xV1O+xnT13MRxhusQoKLicHU2qILufUd9j1P4aic74BdMkn0FSRqME6hBgQCRK/2jVjeX1CBEaesbqDP/AEnftUPnstbUCJeCJ9xkN8j/AKzV3iSlt9zNZG6WjzbxRxtu5dYspMjIAkg/PaO0Gah2FtsgC6yTkkJABHw6s5ERkD71cc04IWbzWwQFwZOnSxA9CspyASSSSPxHepLcB6S3CW1Ukk67ZUt6yfQVSFUED4c+xIisKpStM65TfYs+R37TlUtP6ASrQsapknddonsTJ710XG2LdlUcOwMKuskyfVC+aAM/D8UHdZ9uZ5SgF9IQatCs0MGDMUEHVMGQo+/aumteu9btmLi+ZaTeVI12yQs7/jH3qJScspb1SMLXORMv6GEDWoZGyMBihB26nGdx8NTLYsn1NaV8zrl9R3+KW9U75JGcbVu4Lg1IdWALy1stsSBGknv8XUVBu8u28tvLaZMKCjSAIZRA1T1BWZ2rb41oy+U7JPEiycwltp6JpaYPUGB9R06HNVqnQ8i6zMSSGN117iAfwnbOT6jtidN26Vj94GiADqQehpzM40kiBBz74NRLnCKw1W7yqehM7zIUsoIkiZGfliTkzSTon8RvtcgHuGUZj82x6/b7P/aFw/Cy5lgGUaoxt0/U71y/Dl/yyYgNaIU6sH4YCxA7dB862W+DuMD5NwGMspkH3JQCCufiHtVldBxJ09jxJdtEAjHWGCj6yIn5QKvuD8Qh+2e5T+at1+QrzV+J4i2IYORsSbYYSdsyQDPT0/Woo5xetjzNBKDraIJ6ydAgggdjjtmtJytFHhTPZDZS6MjfOR/I7f6PvSt8sVQIJEbRjrI+Rrzrkf7QLDiDqz3AmeuzjP07V23Lue2mA0lu8FXwP7R/vronIn3OesdSXITvBnfG/wA/9dKdJXkTTrYxCmKVOgHSomigNFFKipA6KKKEFVzzmLW1hf5wJ6Anv7Yry7xL4g4ptUKQowWUIPcDVGT9a9g4q2pUlgDGc1wvPOXtxJgD0DIUYVRsPYSc7ZIjEZ58sN8nTitLwcByfhzcJfiPMbsCWiBuCFgsPb9K6O3ZsIkrYx6cKrLG+5IH2P5elSLvJdJKr8iYJMkAQP8AUzBPQAXl5lbamYyzdJOftpED5dIrmcPydKtErhrAA/4Zt6hgpoUNI2aDq65IjYxMmrezb021KhLerWC3rMKBIKwRKiD1z95i27BuOFAiDGPbJn3AH3U1N5jw5dtC/CNNoDoIMtjpMqCezVfHG+WZZLI1hdayztsWjSi+nJIkCT6pXJ6GseG5faDFmTVp1fEZk9gNlxI22I7TVg3BhFEZ1EdMlVg9NydM+81jw3BzrEfhIx306mMfSP61brGvRi7fsioPVbCgCWUYiIXTt7QpNO1wha5LfluZGPxXc+29SeCWeKt7fjjOIOsKF7x5cf1SasuA5f632ESNu5JP8zUqSu9ETieGhz19Mj5BXH2z+tUd5fM4u0iyfKBJjEaVj+//AFFdjxPCAanYwERifkCX+wANUHgaxqu8RdI/Iu8wW1OwB9oUVFrdKS0PSbPOf2gJbt8YZCuzpJHrw2pgICkZ0hcGRUTgeH0WxcQXla4GYFijlHWFkBVEZMjtjqK6T9onLUfmRF0Mtt7dtg6MqaWAAli2CMbLmQO9VB8DKnDu44m4y5Kk/AFBk+qYOYOoRtNcWapT0/Z2Yt/FFvyHhCqG9cks1424aCWXyrjajHuPrPvXY8Lw/k3Na2/MZdLooOSfSAAdhMsPb+XHeHXuXLf8SRpuAqkljlWJPsSV7fiNegcdwxWxqRmUhLY1IhuPLMpLIg+NhrMCMmr4FtP+jPPxWiu5dbMMYgkPg4ION+0aoNRh8QHuDns3lkg+2Kt+W25Dkn8TH2M3F/nk/Wqx7frI7BPuCjEfbHymulL8Uc7fJhwjEEE4HpBHtDKT79cVWcy4VG9b21JA0sdKzpAOxGeh6/ikdqvl4eCkbfxFON4ulwSR7Lv7GsON5fJOQNSJHUToK9Oz2wfrRztBVpnNjgLZO2k+k6kdl0kjBBB6EERHSelVj8qWTD3UO+WDEDUoGCD1KkjPxA96v04IEFY0kSAewOplx7Kbg99BA2it3EctBVdWCMEGNRYKVI1dWKh98EoJ+Kaz+tPwa/Y15OV825biLrwRpI0ggGR8We5CxgSTgZnZcbUBrIZZzFsBjI+IENMwr4ncMOoIuW5UI0sAw1FSB6pOkQyk/ha2QQI/J1bC4TlcKVIwYiTETkeroDCnUNiAchYNfrL/AGHJ8b4S8xyVZ/NOVMrFzsoMbnpO5EGDiui8M+HrlsiLmdgjs9sqf1BHtg74iui5fy0/CVx+E6RpOc2mEbQfoRjYk9RwfLYaWAMYDz6ivZu7YGdz71pOLZnWbRs5RaZbfqAHyjfM7f8AjPzqeKIp10LhaOV88hRRRUgKKKKA0UUUqkGVOsRToQK5bDAg7HFRjytNGkCBMj57D7DAqXRUA53jOUaRCL3VRvMwC/sZMD6noKgty829/UQSZyNTnYewAA+inua7CtF7gw09JEfeJ/QR9TVXCZdUUvJOX6dVxgZI3MT6iCYjb8P3+dSOC5fql/cx8iMke8GPp7Va37eDAkZx3JEAVnat6QAOgqVOiHRT8Rw/qGBCgYG0s393/wCR3rC1wTG1AwShmdxMEfyFW72ZJnr/AIEVmUB+xH3qdEbOe5Vwf/qJ2UWyQPmVRYHRcXP7Rq/W2BPvv71ha4QKxI3IVfopY/zYmttSlolvZX894lUsHVgMQn0OW/6Vb71j4bsaOFtjqwZz83Yt9oI+1UPj2bvl213V1jP47noX54b9a663b0gKNlAUfICP7qznnI364LviEcD+0KRxnD4UhrYEMSF9N1m9UKSQDB3HvIqHxvAG5bvvbRQQ7WiWzqKgyCokhpmCwEgCKw/bJxzWLvB3Ftl5W6owdOoMjRIIIaD0INVPKuOujh0vFfMszJs63S9c0KGvLqBKmFJIGGMH8sV53VYm8jZ39PkShHR2uDWyttWBDMfWIyxRbxLahiC1wAAZArqOIU3uCtqApNxLM6gSB8BLYIyCAR7gHpXMcRwxu8ta9bVtbcShtsdJuFHKWUnTgkhxIGJ2q+8McV5fC2QW12wqW9emDacALougdCfx439Ubnowz8eH5RzZH8uV7LbguG0oDBg6iZyY1ys/QfrVLdtw7Ht5B26m2hP/AGsfrXUXLfoIGCVKj2JBA+01Ev8ALwW+atHzCgLPygD611tHMmVdyxBbOFvE+2gsNX2V2/0ay46zHltE6W9QHuVJH9pP1NTxw2SOh84++PIA/kfvW+1wwuIAwHxAn75g/Jj96jROzkeL4fy7xnIEP6ZgowDNB+bv/wDb7VZjhYgwSHAntriZjpMH5E+wqxHLNa2iwkgW1buQAwJPtDfp7VL4Xhf4YGQ0QZ/MrH9Nx7hqhSS6OaPLDqI7DSR3GHtke+pj/b9qs+H5MrFSCVkGSoj1bzns0mOuphtVweDSRjaI+hJH/ca2xUqSHRB4PlgUQ0HrjYGIIHtU7TToqxUVOiigCg06VAKiiigNNKnRFSApzSp0IHRRRQAKdKigHRRRQCiinSmgE1YXLgVSzGFUFiewAkn7CszUHm/DNdtG2raCxXPWA04+on5KaN6WyUtsjcJwAum3eb0srs8RuYZfVPZmMf0RVtWNq2FUKNgABO+BEn3rKkzpEt7OC/bLwpbgbbggaLwBxmLikQD0ygz/AI1514Z4Jr9y2sohK6AzKZLqC6CQQSWnTJxB22r27xTy4cRwXEWmBOq0xAG+pBrSPfUorzbwD4eA4uyfN16NZIB2hSQm86YOfqOprlzr80vZ04a1L/wenPydRwwsIdIUIFIAwbbq6mP6SCqpQeF5gQBFripYdALknWPuQfk0V0lVniLlH7zYZAdLj1W2G6uNo+e31roqONrwc6rwy3SmRVX4a5g17h18z/iJ/Dudyy41H3MZ95q1qU98lWtGMVmKVFAOnSmigCiaVOgCiinQCooooAoop0AhRRRQGgU4op1IFToooQFFFFAFFOiKAxp0UUAUqdKgCovCoSzuSGDH0R+FR6Y9ySCZ/wCapJaM9s/bNQuSCOGswIHlpAJ1HYdZM9/rUeUWXYm0UUVcqMVz3hfw6OGucTc06TdvPpHa0GkH+sZP2roKKq5Tab8FlTSaCiiirFSi422/DcZbvKVFm8fLvgkiHIOi4OmYGf8AlP5q6OKi8Twa3rbW3Eqwg9D3BB6EEAg9wKkWbQRVVRCqAoEkwAIAk5wKprTLdzKiiKdCBUU6KAKKKdAKnSooB0qdFAKnRRQBSp0UBpoooqQKiiigHTooqQAoNFFQBU6KKARpUUUAjSVAAAAABgAYAHYCiirAdFFFCAooooAooooDJa2A0UVVkjoooqAOlSooAp0UUAUUUUAUTRRQDmlRRQBPsf0/xoooqQ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4.bp.blogspot.com/-kZKMo0XI-EE/Th1EboFjWSI/AAAAAAAAAOU/Q1gyS82GyME/s1600/IMG_52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810000"/>
            <a:ext cx="3657600" cy="2924899"/>
          </a:xfrm>
          <a:prstGeom prst="rect">
            <a:avLst/>
          </a:prstGeom>
          <a:noFill/>
        </p:spPr>
      </p:pic>
      <p:pic>
        <p:nvPicPr>
          <p:cNvPr id="3080" name="Picture 8" descr="http://4.bp.blogspot.com/-aIxjfWqahK8/Th1FT7jKf5I/AAAAAAAAAOc/qktqT1jGHF4/s1600/IMG_52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514600"/>
            <a:ext cx="3276600" cy="2184401"/>
          </a:xfrm>
          <a:prstGeom prst="rect">
            <a:avLst/>
          </a:prstGeom>
          <a:noFill/>
        </p:spPr>
      </p:pic>
      <p:pic>
        <p:nvPicPr>
          <p:cNvPr id="3074" name="Picture 2" descr="http://www.nhm.ac.uk/natureplus/servlet/JiveServlet/downloadImage/38-1616-12047/448-299/web+edit+lucia+and+lydia+peru+mountingDSC001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3505200"/>
            <a:ext cx="3315592" cy="221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6670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No two people use exactly the same equipment or techniques. </a:t>
            </a:r>
          </a:p>
          <a:p>
            <a:r>
              <a:rPr lang="en-US" sz="2400" dirty="0" smtClean="0"/>
              <a:t>Tiny spreading boards.</a:t>
            </a:r>
          </a:p>
          <a:p>
            <a:r>
              <a:rPr lang="en-US" sz="2400" dirty="0" smtClean="0"/>
              <a:t>Small blocks.</a:t>
            </a:r>
          </a:p>
          <a:p>
            <a:r>
              <a:rPr lang="en-US" sz="2400" dirty="0" smtClean="0"/>
              <a:t>Plastic boxes with </a:t>
            </a:r>
            <a:r>
              <a:rPr lang="en-US" sz="2400" dirty="0" err="1" smtClean="0"/>
              <a:t>plastozote</a:t>
            </a:r>
            <a:r>
              <a:rPr lang="en-US" sz="2400" dirty="0" smtClean="0"/>
              <a:t> (foam).</a:t>
            </a:r>
          </a:p>
          <a:p>
            <a:endParaRPr lang="en-US" sz="2400" dirty="0" smtClean="0"/>
          </a:p>
          <a:p>
            <a:endParaRPr lang="en-US" sz="2000" dirty="0" smtClean="0"/>
          </a:p>
        </p:txBody>
      </p:sp>
      <p:pic>
        <p:nvPicPr>
          <p:cNvPr id="4100" name="Picture 4" descr="http://www.sdnhm.org/archive/research/entomology/images/b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133849"/>
            <a:ext cx="1638300" cy="1733551"/>
          </a:xfrm>
          <a:prstGeom prst="rect">
            <a:avLst/>
          </a:prstGeom>
          <a:noFill/>
        </p:spPr>
      </p:pic>
      <p:pic>
        <p:nvPicPr>
          <p:cNvPr id="7" name="Picture 4" descr="http://www.ars.usda.gov/images/docs/10141_10335/smallspreading_bo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095749"/>
            <a:ext cx="2400300" cy="1695451"/>
          </a:xfrm>
          <a:prstGeom prst="rect">
            <a:avLst/>
          </a:prstGeom>
          <a:noFill/>
        </p:spPr>
      </p:pic>
      <p:pic>
        <p:nvPicPr>
          <p:cNvPr id="8" name="Picture 4" descr="http://t0.gstatic.com/images?q=tbn:ANd9GcSpunnPInAgiLvTKwhGbrZU7vwz64D-wfLtr--m9o3wGN3WgMHehM30pndi9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038600"/>
            <a:ext cx="2619375" cy="1962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rownjw\Desktop\spreading2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85801" y="76200"/>
            <a:ext cx="3479800" cy="6702425"/>
          </a:xfrm>
          <a:prstGeom prst="rect">
            <a:avLst/>
          </a:prstGeom>
          <a:noFill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1752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Spreading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rownjw\Desktop\spreading2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85801" y="76200"/>
            <a:ext cx="3479800" cy="6702425"/>
          </a:xfrm>
          <a:prstGeom prst="rect">
            <a:avLst/>
          </a:prstGeom>
          <a:noFill/>
        </p:spPr>
      </p:pic>
      <p:pic>
        <p:nvPicPr>
          <p:cNvPr id="3" name="Picture 2" descr="C:\Users\brownjw\Desktop\spreading3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876800" y="95446"/>
            <a:ext cx="3200400" cy="6686354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1752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Spreading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Spreading (double mounting)</a:t>
            </a:r>
            <a:endParaRPr lang="en-US" dirty="0"/>
          </a:p>
        </p:txBody>
      </p:sp>
      <p:pic>
        <p:nvPicPr>
          <p:cNvPr id="3075" name="Picture 3" descr="C:\Users\brownjw\Desktop\spreading4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066800" y="2057400"/>
            <a:ext cx="3541011" cy="4133850"/>
          </a:xfrm>
          <a:prstGeom prst="rect">
            <a:avLst/>
          </a:prstGeom>
          <a:noFill/>
        </p:spPr>
      </p:pic>
      <p:pic>
        <p:nvPicPr>
          <p:cNvPr id="8" name="Picture 7" descr="http://t2.gstatic.com/images?q=tbn:ANd9GcSzk3Y_NjIMH0bJLuzFm1kmbG0rrzDMMnhx1Ob_OJHskkLFnvliHcDdUKC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866476"/>
            <a:ext cx="1295400" cy="179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To prevent specimens from becoming too dry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Spread </a:t>
            </a:r>
            <a:r>
              <a:rPr lang="en-US" sz="2400" dirty="0" err="1" smtClean="0"/>
              <a:t>microlepidoptera</a:t>
            </a:r>
            <a:r>
              <a:rPr lang="en-US" sz="2400" dirty="0" smtClean="0"/>
              <a:t> first.</a:t>
            </a:r>
            <a:endParaRPr lang="en-US" sz="2400" dirty="0" smtClean="0"/>
          </a:p>
          <a:p>
            <a:r>
              <a:rPr lang="en-US" sz="2400" dirty="0" smtClean="0"/>
              <a:t>Keep humidified in “relaxing jar.”</a:t>
            </a:r>
            <a:endParaRPr lang="en-US" sz="2400" dirty="0" smtClean="0"/>
          </a:p>
        </p:txBody>
      </p:sp>
      <p:pic>
        <p:nvPicPr>
          <p:cNvPr id="33794" name="Picture 2" descr="http://skepticalmoth.southernfriedscience.com/wp-content/uploads/2010/02/ccg_2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682936"/>
            <a:ext cx="3276600" cy="2183035"/>
          </a:xfrm>
          <a:prstGeom prst="rect">
            <a:avLst/>
          </a:prstGeom>
          <a:noFill/>
        </p:spPr>
      </p:pic>
      <p:pic>
        <p:nvPicPr>
          <p:cNvPr id="33796" name="Picture 4" descr="http://agritech.tnau.ac.in/seed/desicc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57600"/>
            <a:ext cx="2024176" cy="2209800"/>
          </a:xfrm>
          <a:prstGeom prst="rect">
            <a:avLst/>
          </a:prstGeom>
          <a:noFill/>
        </p:spPr>
      </p:pic>
      <p:pic>
        <p:nvPicPr>
          <p:cNvPr id="33798" name="Picture 6" descr="http://4.bp.blogspot.com/-buX5i6O4eFU/TZMHwfKBPwI/AAAAAAAAANM/vwkKWlDbh7k/s1600/ACountryCrock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733799"/>
            <a:ext cx="2713381" cy="2195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001000" cy="78028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Collecting </a:t>
            </a:r>
            <a:r>
              <a:rPr lang="en-US" sz="4000" dirty="0" smtClean="0"/>
              <a:t>methods – just like big moths!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1. </a:t>
            </a:r>
            <a:r>
              <a:rPr lang="en-US" dirty="0" err="1" smtClean="0"/>
              <a:t>Blacklighting</a:t>
            </a:r>
            <a:r>
              <a:rPr lang="en-US" dirty="0" smtClean="0"/>
              <a:t> </a:t>
            </a:r>
            <a:r>
              <a:rPr lang="en-US" dirty="0" smtClean="0"/>
              <a:t>(sheet or trap) – most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2. Pheromone </a:t>
            </a:r>
            <a:r>
              <a:rPr lang="en-US" dirty="0" smtClean="0"/>
              <a:t>trapping – diurnal species or target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3. Aerial </a:t>
            </a:r>
            <a:r>
              <a:rPr lang="en-US" dirty="0" smtClean="0"/>
              <a:t>nets – diurnal species (dusk-flyers)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4. Rearing </a:t>
            </a:r>
            <a:r>
              <a:rPr lang="en-US" dirty="0" smtClean="0"/>
              <a:t>– sedentary or target species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2000" dirty="0"/>
          </a:p>
        </p:txBody>
      </p:sp>
      <p:pic>
        <p:nvPicPr>
          <p:cNvPr id="11266" name="Picture 2" descr="http://i.walmartimages.com/i/p/00/05/63/89/00/0005638900230_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267200"/>
            <a:ext cx="1676400" cy="167640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251960"/>
            <a:ext cx="1066800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gemplers.com/img/trece-wing-trap-T3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267200"/>
            <a:ext cx="2576885" cy="1676400"/>
          </a:xfrm>
          <a:prstGeom prst="rect">
            <a:avLst/>
          </a:prstGeom>
          <a:noFill/>
        </p:spPr>
      </p:pic>
      <p:pic>
        <p:nvPicPr>
          <p:cNvPr id="8" name="Picture 8" descr="http://extension.usu.edu/boxelder/images/uploads/codlingmot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201827"/>
            <a:ext cx="2438400" cy="1665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owerelectricbilltoday.com/useruploads/images/samsung-refriger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52800"/>
            <a:ext cx="3429000" cy="3429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001000" cy="780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Collecting 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6294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1. </a:t>
            </a:r>
            <a:r>
              <a:rPr lang="en-US" dirty="0" err="1" smtClean="0"/>
              <a:t>Blacklighting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dirty="0" smtClean="0"/>
              <a:t>Trap </a:t>
            </a:r>
            <a:r>
              <a:rPr lang="en-US" dirty="0" smtClean="0"/>
              <a:t>– </a:t>
            </a:r>
            <a:r>
              <a:rPr lang="en-US" dirty="0" smtClean="0"/>
              <a:t>specimens can </a:t>
            </a:r>
            <a:r>
              <a:rPr lang="en-US" dirty="0" smtClean="0"/>
              <a:t>get </a:t>
            </a:r>
            <a:r>
              <a:rPr lang="en-US" dirty="0" err="1" smtClean="0"/>
              <a:t>chowdered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	Sheet </a:t>
            </a:r>
            <a:r>
              <a:rPr lang="en-US" dirty="0" smtClean="0"/>
              <a:t>– more selective </a:t>
            </a:r>
            <a:r>
              <a:rPr lang="en-US" dirty="0" smtClean="0"/>
              <a:t>method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sz="2000" dirty="0" smtClean="0"/>
              <a:t>Need to have a supply of small “killing jars” and a “dump </a:t>
            </a:r>
            <a:r>
              <a:rPr lang="en-US" sz="2000" dirty="0" smtClean="0"/>
              <a:t>jar.”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	Or a supply of snap-top vials; put in freezer over night.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143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www.sks-bottle.com/images/0710-01BL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907280"/>
            <a:ext cx="4495800" cy="1798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001000" cy="780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Collecting 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1. </a:t>
            </a:r>
            <a:r>
              <a:rPr lang="en-US" dirty="0" err="1" smtClean="0"/>
              <a:t>Blacklighting</a:t>
            </a:r>
            <a:r>
              <a:rPr lang="en-US" dirty="0" smtClean="0"/>
              <a:t> </a:t>
            </a:r>
            <a:r>
              <a:rPr lang="en-US" dirty="0" smtClean="0"/>
              <a:t>(sheet or trap) – most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2. Pheromone </a:t>
            </a:r>
            <a:r>
              <a:rPr lang="en-US" dirty="0" smtClean="0"/>
              <a:t>trapping – diurnal species or target species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2000" dirty="0"/>
          </a:p>
        </p:txBody>
      </p:sp>
      <p:pic>
        <p:nvPicPr>
          <p:cNvPr id="6" name="Picture 8" descr="http://www.gemplers.com/img/trece-wing-trap-T3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43" y="3276600"/>
            <a:ext cx="3982458" cy="2590800"/>
          </a:xfrm>
          <a:prstGeom prst="rect">
            <a:avLst/>
          </a:prstGeom>
          <a:noFill/>
        </p:spPr>
      </p:pic>
      <p:pic>
        <p:nvPicPr>
          <p:cNvPr id="1026" name="Picture 2" descr="http://www.insectimages.org/images/768x512/5443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2" y="3276600"/>
            <a:ext cx="3886198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001000" cy="780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Collecting 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1. </a:t>
            </a:r>
            <a:r>
              <a:rPr lang="en-US" dirty="0" err="1" smtClean="0"/>
              <a:t>Blacklighting</a:t>
            </a:r>
            <a:r>
              <a:rPr lang="en-US" dirty="0" smtClean="0"/>
              <a:t> </a:t>
            </a:r>
            <a:r>
              <a:rPr lang="en-US" dirty="0" smtClean="0"/>
              <a:t>(sheet or trap) – most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2. Pheromone </a:t>
            </a:r>
            <a:r>
              <a:rPr lang="en-US" dirty="0" smtClean="0"/>
              <a:t>trapping – diurnal species or target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3. Aerial </a:t>
            </a:r>
            <a:r>
              <a:rPr lang="en-US" dirty="0" smtClean="0"/>
              <a:t>nets – diurnal species (dusk-flyers)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2000" dirty="0"/>
          </a:p>
        </p:txBody>
      </p:sp>
      <p:pic>
        <p:nvPicPr>
          <p:cNvPr id="11266" name="Picture 2" descr="http://i.walmartimages.com/i/p/00/05/63/89/00/0005638900230_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57600"/>
            <a:ext cx="2895600" cy="2895600"/>
          </a:xfrm>
          <a:prstGeom prst="rect">
            <a:avLst/>
          </a:prstGeom>
          <a:noFill/>
        </p:spPr>
      </p:pic>
      <p:pic>
        <p:nvPicPr>
          <p:cNvPr id="31746" name="Picture 2" descr="http://blaine.org/jules/krakatoa-butterfly_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6576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001000" cy="780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Collecting 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1. </a:t>
            </a:r>
            <a:r>
              <a:rPr lang="en-US" dirty="0" err="1" smtClean="0"/>
              <a:t>Blacklighting</a:t>
            </a:r>
            <a:r>
              <a:rPr lang="en-US" dirty="0" smtClean="0"/>
              <a:t> </a:t>
            </a:r>
            <a:r>
              <a:rPr lang="en-US" dirty="0" smtClean="0"/>
              <a:t>(sheet or trap) – most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2. Pheromone </a:t>
            </a:r>
            <a:r>
              <a:rPr lang="en-US" dirty="0" smtClean="0"/>
              <a:t>trapping – diurnal species or target species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3. Aerial </a:t>
            </a:r>
            <a:r>
              <a:rPr lang="en-US" dirty="0" smtClean="0"/>
              <a:t>nets – diurnal species (dusk-flyers)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4. Rearing </a:t>
            </a:r>
            <a:r>
              <a:rPr lang="en-US" dirty="0" smtClean="0"/>
              <a:t>– sedentary or target species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2000" dirty="0"/>
          </a:p>
        </p:txBody>
      </p:sp>
      <p:pic>
        <p:nvPicPr>
          <p:cNvPr id="8" name="Picture 8" descr="http://extension.usu.edu/boxelder/images/uploads/codlingmo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343400"/>
            <a:ext cx="2788922" cy="1905000"/>
          </a:xfrm>
          <a:prstGeom prst="rect">
            <a:avLst/>
          </a:prstGeom>
          <a:noFill/>
        </p:spPr>
      </p:pic>
      <p:pic>
        <p:nvPicPr>
          <p:cNvPr id="32770" name="Picture 2" descr="http://www.joensuu.fi/biologia/nyman/InsectsOnBirch/Packed.Lepidoptera.leaf.miner.2.Oulu.2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22701" y="4025900"/>
            <a:ext cx="1905000" cy="2540001"/>
          </a:xfrm>
          <a:prstGeom prst="rect">
            <a:avLst/>
          </a:prstGeom>
          <a:noFill/>
        </p:spPr>
      </p:pic>
      <p:pic>
        <p:nvPicPr>
          <p:cNvPr id="32772" name="Picture 4" descr="http://www.joensuu.fi/biologia/nyman/InsectsOnBirch/Packed.Lepidoptera.roller.B.pubescens.Oulu.6.6.2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616302" y="4027884"/>
            <a:ext cx="1905000" cy="2536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r>
              <a:rPr lang="en-US" sz="2400" dirty="0" err="1" smtClean="0"/>
              <a:t>minutens</a:t>
            </a:r>
            <a:r>
              <a:rPr lang="en-US" sz="2400" dirty="0" smtClean="0"/>
              <a:t> </a:t>
            </a:r>
            <a:r>
              <a:rPr lang="en-US" sz="2400" dirty="0" smtClean="0"/>
              <a:t>for </a:t>
            </a:r>
            <a:r>
              <a:rPr lang="en-US" sz="2400" dirty="0" smtClean="0"/>
              <a:t>tiny specimens.</a:t>
            </a:r>
            <a:endParaRPr lang="en-US" sz="2400" dirty="0" smtClean="0"/>
          </a:p>
          <a:p>
            <a:endParaRPr lang="en-US" sz="2000" dirty="0" smtClean="0"/>
          </a:p>
        </p:txBody>
      </p:sp>
      <p:pic>
        <p:nvPicPr>
          <p:cNvPr id="8" name="Picture 2" descr="http://i00.i.aliimg.com/photo/v0/518210696/Stainless_Steel_Micro_Insect_P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33400"/>
            <a:ext cx="26416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r>
              <a:rPr lang="en-US" sz="2400" dirty="0" err="1" smtClean="0"/>
              <a:t>minutens</a:t>
            </a:r>
            <a:r>
              <a:rPr lang="en-US" sz="2400" dirty="0" smtClean="0"/>
              <a:t> </a:t>
            </a:r>
            <a:r>
              <a:rPr lang="en-US" sz="2400" dirty="0" smtClean="0"/>
              <a:t>for </a:t>
            </a:r>
            <a:r>
              <a:rPr lang="en-US" sz="2400" dirty="0" smtClean="0"/>
              <a:t>tiny specimens.</a:t>
            </a:r>
            <a:endParaRPr lang="en-US" sz="2400" dirty="0" smtClean="0"/>
          </a:p>
          <a:p>
            <a:r>
              <a:rPr lang="en-US" sz="2400" dirty="0" smtClean="0"/>
              <a:t>p</a:t>
            </a:r>
            <a:r>
              <a:rPr lang="en-US" sz="2400" dirty="0" smtClean="0"/>
              <a:t>lace </a:t>
            </a:r>
            <a:r>
              <a:rPr lang="en-US" sz="2400" dirty="0" smtClean="0"/>
              <a:t>specimen on foam (or soft wood) surface, dorsum up.</a:t>
            </a:r>
          </a:p>
          <a:p>
            <a:endParaRPr lang="en-US" sz="2000" dirty="0" smtClean="0"/>
          </a:p>
        </p:txBody>
      </p:sp>
      <p:pic>
        <p:nvPicPr>
          <p:cNvPr id="8" name="Picture 2" descr="http://i00.i.aliimg.com/photo/v0/518210696/Stainless_Steel_Micro_Insect_P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33400"/>
            <a:ext cx="26416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r>
              <a:rPr lang="en-US" sz="2400" dirty="0" err="1" smtClean="0"/>
              <a:t>minutens</a:t>
            </a:r>
            <a:r>
              <a:rPr lang="en-US" sz="2400" dirty="0" smtClean="0"/>
              <a:t> </a:t>
            </a:r>
            <a:r>
              <a:rPr lang="en-US" sz="2400" dirty="0" smtClean="0"/>
              <a:t>for </a:t>
            </a:r>
            <a:r>
              <a:rPr lang="en-US" sz="2400" dirty="0" smtClean="0"/>
              <a:t>tiny specimens.</a:t>
            </a:r>
            <a:endParaRPr lang="en-US" sz="2400" dirty="0" smtClean="0"/>
          </a:p>
          <a:p>
            <a:r>
              <a:rPr lang="en-US" sz="2400" dirty="0" smtClean="0"/>
              <a:t>p</a:t>
            </a:r>
            <a:r>
              <a:rPr lang="en-US" sz="2400" dirty="0" smtClean="0"/>
              <a:t>lace </a:t>
            </a:r>
            <a:r>
              <a:rPr lang="en-US" sz="2400" dirty="0" smtClean="0"/>
              <a:t>specimen on foam (or soft wood) surface, dorsum up.</a:t>
            </a:r>
          </a:p>
          <a:p>
            <a:r>
              <a:rPr lang="en-US" sz="2400" dirty="0" smtClean="0"/>
              <a:t>using forceps, p</a:t>
            </a:r>
            <a:r>
              <a:rPr lang="en-US" sz="2400" dirty="0" smtClean="0"/>
              <a:t>in </a:t>
            </a:r>
            <a:r>
              <a:rPr lang="en-US" sz="2400" dirty="0" smtClean="0"/>
              <a:t>specimen in middle of thorax, perpendicular to dorsal surface.</a:t>
            </a:r>
          </a:p>
          <a:p>
            <a:endParaRPr lang="en-US" sz="2000" dirty="0" smtClean="0"/>
          </a:p>
        </p:txBody>
      </p:sp>
      <p:pic>
        <p:nvPicPr>
          <p:cNvPr id="6" name="Picture 8" descr="http://www.anneofgreengardens.com/wp-content/uploads/2011/07/pinning-08-16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365472"/>
            <a:ext cx="4343400" cy="211152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12571089" flipV="1">
            <a:off x="3340501" y="3910115"/>
            <a:ext cx="340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↓</a:t>
            </a:r>
            <a:endParaRPr lang="en-US" sz="5400" dirty="0"/>
          </a:p>
        </p:txBody>
      </p:sp>
      <p:pic>
        <p:nvPicPr>
          <p:cNvPr id="8" name="Picture 2" descr="http://i00.i.aliimg.com/photo/v0/518210696/Stainless_Steel_Micro_Insect_P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33400"/>
            <a:ext cx="2641600" cy="1981200"/>
          </a:xfrm>
          <a:prstGeom prst="rect">
            <a:avLst/>
          </a:prstGeom>
          <a:noFill/>
        </p:spPr>
      </p:pic>
      <p:pic>
        <p:nvPicPr>
          <p:cNvPr id="9" name="Picture 2" descr="C:\Users\brownjw\Desktop\spreading1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943600" y="3628507"/>
            <a:ext cx="2478460" cy="2924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2027</TotalTime>
  <Words>134</Words>
  <Application>Microsoft Office PowerPoint</Application>
  <PresentationFormat>On-screen Show (4:3)</PresentationFormat>
  <Paragraphs>61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Collecting and Preparing Microlepidoptera</vt:lpstr>
      <vt:lpstr>Collecting methods – just like big moths!</vt:lpstr>
      <vt:lpstr>Collecting methods</vt:lpstr>
      <vt:lpstr>Collecting methods</vt:lpstr>
      <vt:lpstr>Collecting methods</vt:lpstr>
      <vt:lpstr>Collecting methods</vt:lpstr>
      <vt:lpstr>Pinning</vt:lpstr>
      <vt:lpstr>Pinning</vt:lpstr>
      <vt:lpstr>Pinning</vt:lpstr>
      <vt:lpstr>Spreading</vt:lpstr>
      <vt:lpstr>Spreading</vt:lpstr>
      <vt:lpstr>Spreading</vt:lpstr>
      <vt:lpstr>Spreading (double mounting)</vt:lpstr>
      <vt:lpstr>To prevent specimens from becoming too dry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MICROLEPIDOPTERA</dc:title>
  <dc:creator>brownjw</dc:creator>
  <cp:lastModifiedBy>John W. Brown</cp:lastModifiedBy>
  <cp:revision>231</cp:revision>
  <dcterms:created xsi:type="dcterms:W3CDTF">2010-07-20T00:53:21Z</dcterms:created>
  <dcterms:modified xsi:type="dcterms:W3CDTF">2012-08-06T16:40:29Z</dcterms:modified>
</cp:coreProperties>
</file>